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18.svg" ContentType="image/svg+xml"/>
  <Override PartName="/ppt/media/image28.svg" ContentType="image/svg+xml"/>
  <Override PartName="/ppt/media/image30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embedTrueTypeFonts="1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89" r:id="rId3"/>
    <p:sldId id="262" r:id="rId4"/>
    <p:sldId id="390" r:id="rId5"/>
    <p:sldId id="302" r:id="rId6"/>
    <p:sldId id="391" r:id="rId7"/>
    <p:sldId id="397" r:id="rId8"/>
    <p:sldId id="398" r:id="rId9"/>
    <p:sldId id="396" r:id="rId10"/>
    <p:sldId id="394" r:id="rId11"/>
    <p:sldId id="395" r:id="rId12"/>
  </p:sldIdLst>
  <p:sldSz cx="13716000" cy="24382730"/>
  <p:notesSz cx="6858000" cy="9144000"/>
  <p:embeddedFontLst>
    <p:embeddedFont>
      <p:font typeface="方正公文黑体" panose="02000500000000000000" charset="-122"/>
      <p:regular r:id="rId18"/>
    </p:embeddedFont>
    <p:embeddedFont>
      <p:font typeface="黑体" panose="02010609060101010101" charset="-122"/>
      <p:regular r:id="rId19"/>
    </p:embeddedFont>
    <p:embeddedFont>
      <p:font typeface="汉仪字酷堂邓氏小楷简" panose="00020600040101010101" charset="-122"/>
      <p:regular r:id="rId20"/>
    </p:embeddedFont>
    <p:embeddedFont>
      <p:font typeface="汉仪书魂体简" panose="02010600000101010101" charset="-122"/>
      <p:regular r:id="rId21"/>
    </p:embeddedFont>
    <p:embeddedFont>
      <p:font typeface="汉仪粗仿宋简" panose="02010600000101010101" charset="-122"/>
      <p:regular r:id="rId22"/>
    </p:embeddedFont>
    <p:embeddedFont>
      <p:font typeface="国潮黑体" panose="02000503000000000000" charset="-122"/>
      <p:regular r:id="rId23"/>
    </p:embeddedFont>
    <p:embeddedFont>
      <p:font typeface="方正全福体" panose="02000500000000000000" charset="-122"/>
      <p:regular r:id="rId24"/>
    </p:embeddedFont>
    <p:embeddedFont>
      <p:font typeface="汉仪元隆黑-105简" panose="00020600040101010101" charset="-122"/>
      <p:regular r:id="rId25"/>
    </p:embeddedFont>
    <p:embeddedFont>
      <p:font typeface="汉仪超粗宋简" panose="02010600000101010101" charset="-122"/>
      <p:regular r:id="rId26"/>
    </p:embeddedFont>
    <p:embeddedFont>
      <p:font typeface="微软雅黑" panose="020B0503020204020204" charset="-122"/>
      <p:regular r:id="rId27"/>
    </p:embeddedFont>
    <p:embeddedFont>
      <p:font typeface="义启新宋体" panose="02010601030101010101" charset="-128"/>
      <p:regular r:id="rId28"/>
    </p:embeddedFont>
    <p:embeddedFont>
      <p:font typeface="方正公文小标宋" panose="02000500000000000000" charset="-122"/>
      <p:regular r:id="rId29"/>
    </p:embeddedFont>
    <p:embeddedFont>
      <p:font typeface="汉仪黑方简" panose="00020600040101010101" charset="-122"/>
      <p:regular r:id="rId30"/>
    </p:embeddedFont>
    <p:embeddedFont>
      <p:font typeface="汉仪汉黑W" panose="00020600040101010101" charset="-122"/>
      <p:regular r:id="rId31"/>
    </p:embeddedFont>
  </p:embeddedFontLst>
  <p:custDataLst>
    <p:tags r:id="rId32"/>
  </p:custDataLst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5pPr>
    <a:lvl6pPr marL="22860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6pPr>
    <a:lvl7pPr marL="27432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7pPr>
    <a:lvl8pPr marL="32004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8pPr>
    <a:lvl9pPr marL="3657600" algn="l" defTabSz="914400" rtl="0" eaLnBrk="1" latinLnBrk="0" hangingPunct="1">
      <a:defRPr sz="2000" kern="1200">
        <a:solidFill>
          <a:srgbClr val="74808C"/>
        </a:solidFill>
        <a:latin typeface="Poppins"/>
        <a:ea typeface="Poppins"/>
        <a:cs typeface="Poppins"/>
        <a:sym typeface="Poppins"/>
      </a:defRPr>
    </a:lvl9pPr>
  </p:defaultTextStyle>
  <p:extLst>
    <p:ext uri="{EFAFB233-063F-42B5-8137-9DF3F51BA10A}">
      <p15:sldGuideLst xmlns:p15="http://schemas.microsoft.com/office/powerpoint/2012/main">
        <p15:guide id="1" pos="555" userDrawn="1">
          <p15:clr>
            <a:srgbClr val="A4A3A4"/>
          </p15:clr>
        </p15:guide>
        <p15:guide id="2" pos="8152" userDrawn="1">
          <p15:clr>
            <a:srgbClr val="A4A3A4"/>
          </p15:clr>
        </p15:guide>
        <p15:guide id="3" orient="horz" pos="1919" userDrawn="1">
          <p15:clr>
            <a:srgbClr val="A4A3A4"/>
          </p15:clr>
        </p15:guide>
        <p15:guide id="4" orient="horz" pos="134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E7D"/>
    <a:srgbClr val="F3CA8D"/>
    <a:srgbClr val="FF8B5D"/>
    <a:srgbClr val="8A712E"/>
    <a:srgbClr val="F8C8B7"/>
    <a:srgbClr val="D99165"/>
    <a:srgbClr val="FCCB84"/>
    <a:srgbClr val="E0C5CC"/>
    <a:srgbClr val="FFFFFF"/>
    <a:srgbClr val="FDD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0" autoAdjust="0"/>
    <p:restoredTop sz="92743"/>
  </p:normalViewPr>
  <p:slideViewPr>
    <p:cSldViewPr showGuides="1">
      <p:cViewPr varScale="1">
        <p:scale>
          <a:sx n="57" d="100"/>
          <a:sy n="57" d="100"/>
        </p:scale>
        <p:origin x="528" y="34"/>
      </p:cViewPr>
      <p:guideLst>
        <p:guide pos="555"/>
        <p:guide pos="8152"/>
        <p:guide orient="horz" pos="1919"/>
        <p:guide orient="horz" pos="13411"/>
      </p:guideLst>
    </p:cSldViewPr>
  </p:slideViewPr>
  <p:outlineViewPr>
    <p:cViewPr>
      <p:scale>
        <a:sx n="33" d="100"/>
        <a:sy n="33" d="100"/>
      </p:scale>
      <p:origin x="0" y="-92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67.xml"/><Relationship Id="rId31" Type="http://schemas.openxmlformats.org/officeDocument/2006/relationships/font" Target="fonts/font14.fntdata"/><Relationship Id="rId30" Type="http://schemas.openxmlformats.org/officeDocument/2006/relationships/font" Target="fonts/font13.fntdata"/><Relationship Id="rId3" Type="http://schemas.openxmlformats.org/officeDocument/2006/relationships/slide" Target="slides/slide1.xml"/><Relationship Id="rId29" Type="http://schemas.openxmlformats.org/officeDocument/2006/relationships/font" Target="fonts/font12.fntdata"/><Relationship Id="rId28" Type="http://schemas.openxmlformats.org/officeDocument/2006/relationships/font" Target="fonts/font11.fntdata"/><Relationship Id="rId27" Type="http://schemas.openxmlformats.org/officeDocument/2006/relationships/font" Target="fonts/font10.fntdata"/><Relationship Id="rId26" Type="http://schemas.openxmlformats.org/officeDocument/2006/relationships/font" Target="fonts/font9.fntdata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fld id="{3C80C88B-0730-7645-9EB2-3646EAF114B0}" type="datetimeFigureOut">
              <a:rPr lang="en-US" altLang="en-US"/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>
              <a:defRPr sz="1200"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</a:lstStyle>
          <a:p>
            <a:pPr>
              <a:defRPr/>
            </a:pPr>
            <a:fld id="{EF07ABDA-7538-A441-9152-6C797C076F68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464546" y="685800"/>
            <a:ext cx="192890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x-none" altLang="x-none" noProof="0">
                <a:sym typeface="Helvetica Neue" charset="0"/>
              </a:rPr>
              <a:t>Click to edit Master text styles</a:t>
            </a:r>
            <a:endParaRPr lang="x-none" altLang="x-none" noProof="0">
              <a:sym typeface="Helvetica Neue" charset="0"/>
            </a:endParaRPr>
          </a:p>
          <a:p>
            <a:pPr lvl="1"/>
            <a:r>
              <a:rPr lang="x-none" altLang="x-none" noProof="0">
                <a:sym typeface="Helvetica Neue" charset="0"/>
              </a:rPr>
              <a:t>Second level</a:t>
            </a:r>
            <a:endParaRPr lang="x-none" altLang="x-none" noProof="0">
              <a:sym typeface="Helvetica Neue" charset="0"/>
            </a:endParaRPr>
          </a:p>
          <a:p>
            <a:pPr lvl="2"/>
            <a:r>
              <a:rPr lang="x-none" altLang="x-none" noProof="0">
                <a:sym typeface="Helvetica Neue" charset="0"/>
              </a:rPr>
              <a:t>Third level</a:t>
            </a:r>
            <a:endParaRPr lang="x-none" altLang="x-none" noProof="0">
              <a:sym typeface="Helvetica Neue" charset="0"/>
            </a:endParaRPr>
          </a:p>
          <a:p>
            <a:pPr lvl="3"/>
            <a:r>
              <a:rPr lang="x-none" altLang="x-none" noProof="0">
                <a:sym typeface="Helvetica Neue" charset="0"/>
              </a:rPr>
              <a:t>Fourth level</a:t>
            </a:r>
            <a:endParaRPr lang="x-none" altLang="x-none" noProof="0">
              <a:sym typeface="Helvetica Neue" charset="0"/>
            </a:endParaRPr>
          </a:p>
          <a:p>
            <a:pPr lvl="4"/>
            <a:r>
              <a:rPr lang="x-none" altLang="x-none" noProof="0">
                <a:sym typeface="Helvetica Neue" charset="0"/>
              </a:rPr>
              <a:t>Fifth level</a:t>
            </a:r>
            <a:endParaRPr lang="x-none" altLang="x-none" noProof="0">
              <a:sym typeface="Helvetica Neu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839" y="3074221"/>
            <a:ext cx="10971083" cy="3871899"/>
          </a:xfrm>
        </p:spPr>
        <p:txBody>
          <a:bodyPr/>
          <a:lstStyle>
            <a:lvl1pPr>
              <a:lnSpc>
                <a:spcPct val="100000"/>
              </a:lnSpc>
              <a:defRPr b="1" i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7839" y="7327100"/>
            <a:ext cx="11518404" cy="12479253"/>
          </a:xfrm>
        </p:spPr>
        <p:txBody>
          <a:bodyPr/>
          <a:lstStyle>
            <a:lvl1pPr algn="just">
              <a:lnSpc>
                <a:spcPct val="180000"/>
              </a:lnSpc>
              <a:defRPr sz="1650"/>
            </a:lvl1pPr>
            <a:lvl2pPr algn="just">
              <a:lnSpc>
                <a:spcPct val="180000"/>
              </a:lnSpc>
              <a:defRPr sz="1650"/>
            </a:lvl2pPr>
            <a:lvl3pPr algn="just">
              <a:lnSpc>
                <a:spcPct val="180000"/>
              </a:lnSpc>
              <a:defRPr sz="1650"/>
            </a:lvl3pPr>
            <a:lvl4pPr algn="just">
              <a:lnSpc>
                <a:spcPct val="180000"/>
              </a:lnSpc>
              <a:defRPr sz="1650"/>
            </a:lvl4pPr>
            <a:lvl5pPr algn="just">
              <a:lnSpc>
                <a:spcPct val="180000"/>
              </a:lnSpc>
              <a:defRPr sz="16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21736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860667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899598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938530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821736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860667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899598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9938530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21736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860667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899598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938530" y="1792413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821736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860667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899598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9938530" y="11551361"/>
            <a:ext cx="2876252" cy="9087109"/>
          </a:xfrm>
          <a:solidFill>
            <a:schemeClr val="accent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14500" y="3990600"/>
            <a:ext cx="10287000" cy="8489196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14500" y="12807174"/>
            <a:ext cx="10287000" cy="5887121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8365" indent="0" algn="ctr">
              <a:buNone/>
              <a:defRPr sz="2400"/>
            </a:lvl6pPr>
            <a:lvl7pPr marL="4114165" indent="0" algn="ctr">
              <a:buNone/>
              <a:defRPr sz="2400"/>
            </a:lvl7pPr>
            <a:lvl8pPr marL="4799965" indent="0" algn="ctr">
              <a:buNone/>
              <a:defRPr sz="2400"/>
            </a:lvl8pPr>
            <a:lvl9pPr marL="5485765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42976" y="22600228"/>
            <a:ext cx="3086100" cy="1298215"/>
          </a:xfrm>
        </p:spPr>
        <p:txBody>
          <a:bodyPr/>
          <a:lstStyle/>
          <a:p>
            <a:fld id="{779331E5-5227-4F9F-AD64-4A2B9802EB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43426" y="22600228"/>
            <a:ext cx="4629150" cy="129821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686926" y="22600228"/>
            <a:ext cx="3086100" cy="1298215"/>
          </a:xfrm>
        </p:spPr>
        <p:txBody>
          <a:bodyPr/>
          <a:lstStyle/>
          <a:p>
            <a:fld id="{607E9520-66F6-496F-8DA9-4B81CB627E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942976" y="22600228"/>
            <a:ext cx="3086100" cy="1298215"/>
          </a:xfrm>
        </p:spPr>
        <p:txBody>
          <a:bodyPr/>
          <a:lstStyle/>
          <a:p>
            <a:fld id="{49BA32D6-976C-4269-B793-75D558F09C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43426" y="22600228"/>
            <a:ext cx="4629150" cy="129821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686926" y="22600228"/>
            <a:ext cx="3086100" cy="1298215"/>
          </a:xfrm>
        </p:spPr>
        <p:txBody>
          <a:bodyPr/>
          <a:lstStyle/>
          <a:p>
            <a:fld id="{779A9AC5-B3D3-4832-80AD-88911C3E7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0C5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1193006" y="4049691"/>
            <a:ext cx="11603236" cy="387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38100" tIns="38100" rIns="38100" bIns="38100" numCol="1" anchor="t" anchorCtr="0" compatLnSpc="1"/>
          <a:lstStyle/>
          <a:p>
            <a:pPr lvl="0"/>
            <a:r>
              <a:rPr lang="x-none" altLang="x-none">
                <a:sym typeface="Poppins Medium" charset="0"/>
              </a:rPr>
              <a:t>Click to edit Master title style</a:t>
            </a:r>
            <a:endParaRPr lang="x-none" altLang="x-none">
              <a:sym typeface="Poppins Medium" charset="0"/>
            </a:endParaRP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1277839" y="8302570"/>
            <a:ext cx="11518404" cy="1247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38100" tIns="38100" rIns="38100" bIns="38100" numCol="1" anchor="t" anchorCtr="0" compatLnSpc="1"/>
          <a:lstStyle/>
          <a:p>
            <a:pPr lvl="0"/>
            <a:r>
              <a:rPr lang="x-none" altLang="x-none">
                <a:sym typeface="Poppins" charset="0"/>
              </a:rPr>
              <a:t>Click to edit Master text styles</a:t>
            </a:r>
            <a:endParaRPr lang="x-none" altLang="x-none">
              <a:sym typeface="Poppins" charset="0"/>
            </a:endParaRPr>
          </a:p>
          <a:p>
            <a:pPr lvl="1"/>
            <a:r>
              <a:rPr lang="x-none" altLang="x-none" dirty="0">
                <a:sym typeface="Poppins" charset="0"/>
              </a:rPr>
              <a:t>Second level</a:t>
            </a:r>
            <a:endParaRPr lang="x-none" altLang="x-none" dirty="0">
              <a:sym typeface="Poppins" charset="0"/>
            </a:endParaRPr>
          </a:p>
          <a:p>
            <a:pPr lvl="2"/>
            <a:r>
              <a:rPr lang="x-none" altLang="x-none" dirty="0">
                <a:sym typeface="Poppins" charset="0"/>
              </a:rPr>
              <a:t>Third level</a:t>
            </a:r>
            <a:endParaRPr lang="x-none" altLang="x-none" dirty="0">
              <a:sym typeface="Poppins" charset="0"/>
            </a:endParaRPr>
          </a:p>
          <a:p>
            <a:pPr lvl="3"/>
            <a:r>
              <a:rPr lang="x-none" altLang="x-none" dirty="0">
                <a:sym typeface="Poppins" charset="0"/>
              </a:rPr>
              <a:t>Fourth level</a:t>
            </a:r>
            <a:endParaRPr lang="x-none" altLang="x-none" dirty="0">
              <a:sym typeface="Poppins" charset="0"/>
            </a:endParaRPr>
          </a:p>
          <a:p>
            <a:pPr lvl="4"/>
            <a:r>
              <a:rPr lang="x-none" altLang="x-none" dirty="0">
                <a:sym typeface="Poppins" charset="0"/>
              </a:rPr>
              <a:t>Fifth level</a:t>
            </a:r>
            <a:endParaRPr lang="x-none" altLang="x-none" dirty="0">
              <a:sym typeface="Poppins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619125" rtl="0" eaLnBrk="0" fontAlgn="base" hangingPunct="0">
        <a:spcBef>
          <a:spcPct val="0"/>
        </a:spcBef>
        <a:spcAft>
          <a:spcPct val="0"/>
        </a:spcAft>
        <a:defRPr sz="7500" b="1" kern="1200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1pPr>
      <a:lvl2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2pPr>
      <a:lvl3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3pPr>
      <a:lvl4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4pPr>
      <a:lvl5pPr algn="l" defTabSz="825500" rtl="0" eaLnBrk="0" fontAlgn="base" hangingPunct="0">
        <a:spcBef>
          <a:spcPct val="0"/>
        </a:spcBef>
        <a:spcAft>
          <a:spcPct val="0"/>
        </a:spcAft>
        <a:defRPr sz="10000" b="1">
          <a:solidFill>
            <a:schemeClr val="bg1"/>
          </a:solidFill>
          <a:latin typeface="Montserrat Semi" charset="0"/>
          <a:ea typeface="Montserrat Semi" charset="0"/>
          <a:cs typeface="Montserrat Semi" charset="0"/>
          <a:sym typeface="Poppins Medium"/>
        </a:defRPr>
      </a:lvl5pPr>
      <a:lvl6pPr marL="4572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6pPr>
      <a:lvl7pPr marL="9144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7pPr>
      <a:lvl8pPr marL="13716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8pPr>
      <a:lvl9pPr marL="1828800" algn="l" defTabSz="825500" rtl="0" fontAlgn="base" hangingPunct="0">
        <a:lnSpc>
          <a:spcPct val="80000"/>
        </a:lnSpc>
        <a:spcBef>
          <a:spcPct val="0"/>
        </a:spcBef>
        <a:spcAft>
          <a:spcPct val="0"/>
        </a:spcAft>
        <a:defRPr sz="10000">
          <a:solidFill>
            <a:srgbClr val="272D30"/>
          </a:solidFill>
          <a:latin typeface="Poppins Medium" charset="0"/>
          <a:ea typeface="Poppins Medium" charset="0"/>
          <a:cs typeface="Poppins Medium" charset="0"/>
          <a:sym typeface="Poppins Medium" charset="0"/>
        </a:defRPr>
      </a:lvl9pPr>
    </p:titleStyle>
    <p:bodyStyle>
      <a:lvl1pPr algn="l" defTabSz="619125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165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1pPr>
      <a:lvl2pPr indent="171450" algn="l" defTabSz="619125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165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2pPr>
      <a:lvl3pPr indent="342900" algn="l" defTabSz="619125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165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3pPr>
      <a:lvl4pPr indent="514350" algn="l" defTabSz="619125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165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4pPr>
      <a:lvl5pPr indent="685800" algn="l" defTabSz="619125" rtl="0" eaLnBrk="0" fontAlgn="base" hangingPunct="0">
        <a:lnSpc>
          <a:spcPct val="180000"/>
        </a:lnSpc>
        <a:spcBef>
          <a:spcPct val="0"/>
        </a:spcBef>
        <a:spcAft>
          <a:spcPct val="0"/>
        </a:spcAft>
        <a:defRPr sz="1650" kern="1200">
          <a:solidFill>
            <a:schemeClr val="bg2"/>
          </a:solidFill>
          <a:latin typeface="Open Sans" charset="0"/>
          <a:ea typeface="Open Sans" charset="0"/>
          <a:cs typeface="Open Sans" charset="0"/>
          <a:sym typeface="Poppin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4.png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25.jpeg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image" Target="../media/image24.png"/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6.sv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2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4.png"/><Relationship Id="rId7" Type="http://schemas.openxmlformats.org/officeDocument/2006/relationships/image" Target="../media/image30.svg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7" Type="http://schemas.openxmlformats.org/officeDocument/2006/relationships/slideLayout" Target="../slideLayouts/slideLayout5.xml"/><Relationship Id="rId16" Type="http://schemas.openxmlformats.org/officeDocument/2006/relationships/image" Target="../media/image4.png"/><Relationship Id="rId15" Type="http://schemas.openxmlformats.org/officeDocument/2006/relationships/image" Target="../media/image31.jpeg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0" Type="http://schemas.openxmlformats.org/officeDocument/2006/relationships/slideLayout" Target="../slideLayouts/slideLayout5.xml"/><Relationship Id="rId5" Type="http://schemas.openxmlformats.org/officeDocument/2006/relationships/tags" Target="../tags/tag23.xml"/><Relationship Id="rId49" Type="http://schemas.openxmlformats.org/officeDocument/2006/relationships/image" Target="../media/image4.png"/><Relationship Id="rId48" Type="http://schemas.openxmlformats.org/officeDocument/2006/relationships/tags" Target="../tags/tag66.xml"/><Relationship Id="rId47" Type="http://schemas.openxmlformats.org/officeDocument/2006/relationships/tags" Target="../tags/tag65.xml"/><Relationship Id="rId46" Type="http://schemas.openxmlformats.org/officeDocument/2006/relationships/tags" Target="../tags/tag64.xml"/><Relationship Id="rId45" Type="http://schemas.openxmlformats.org/officeDocument/2006/relationships/tags" Target="../tags/tag63.xml"/><Relationship Id="rId44" Type="http://schemas.openxmlformats.org/officeDocument/2006/relationships/tags" Target="../tags/tag62.xml"/><Relationship Id="rId43" Type="http://schemas.openxmlformats.org/officeDocument/2006/relationships/tags" Target="../tags/tag61.xml"/><Relationship Id="rId42" Type="http://schemas.openxmlformats.org/officeDocument/2006/relationships/tags" Target="../tags/tag60.xml"/><Relationship Id="rId41" Type="http://schemas.openxmlformats.org/officeDocument/2006/relationships/tags" Target="../tags/tag59.xml"/><Relationship Id="rId40" Type="http://schemas.openxmlformats.org/officeDocument/2006/relationships/tags" Target="../tags/tag58.xml"/><Relationship Id="rId4" Type="http://schemas.openxmlformats.org/officeDocument/2006/relationships/tags" Target="../tags/tag22.xml"/><Relationship Id="rId39" Type="http://schemas.openxmlformats.org/officeDocument/2006/relationships/tags" Target="../tags/tag57.xml"/><Relationship Id="rId38" Type="http://schemas.openxmlformats.org/officeDocument/2006/relationships/tags" Target="../tags/tag56.xml"/><Relationship Id="rId37" Type="http://schemas.openxmlformats.org/officeDocument/2006/relationships/tags" Target="../tags/tag55.xml"/><Relationship Id="rId36" Type="http://schemas.openxmlformats.org/officeDocument/2006/relationships/tags" Target="../tags/tag54.xml"/><Relationship Id="rId35" Type="http://schemas.openxmlformats.org/officeDocument/2006/relationships/tags" Target="../tags/tag53.xml"/><Relationship Id="rId34" Type="http://schemas.openxmlformats.org/officeDocument/2006/relationships/tags" Target="../tags/tag52.xml"/><Relationship Id="rId33" Type="http://schemas.openxmlformats.org/officeDocument/2006/relationships/tags" Target="../tags/tag51.xml"/><Relationship Id="rId32" Type="http://schemas.openxmlformats.org/officeDocument/2006/relationships/tags" Target="../tags/tag50.xml"/><Relationship Id="rId31" Type="http://schemas.openxmlformats.org/officeDocument/2006/relationships/tags" Target="../tags/tag49.xml"/><Relationship Id="rId30" Type="http://schemas.openxmlformats.org/officeDocument/2006/relationships/tags" Target="../tags/tag48.xml"/><Relationship Id="rId3" Type="http://schemas.openxmlformats.org/officeDocument/2006/relationships/tags" Target="../tags/tag21.xml"/><Relationship Id="rId29" Type="http://schemas.openxmlformats.org/officeDocument/2006/relationships/tags" Target="../tags/tag47.xml"/><Relationship Id="rId28" Type="http://schemas.openxmlformats.org/officeDocument/2006/relationships/tags" Target="../tags/tag46.xml"/><Relationship Id="rId27" Type="http://schemas.openxmlformats.org/officeDocument/2006/relationships/tags" Target="../tags/tag45.xml"/><Relationship Id="rId26" Type="http://schemas.openxmlformats.org/officeDocument/2006/relationships/tags" Target="../tags/tag44.xml"/><Relationship Id="rId25" Type="http://schemas.openxmlformats.org/officeDocument/2006/relationships/tags" Target="../tags/tag43.xml"/><Relationship Id="rId24" Type="http://schemas.openxmlformats.org/officeDocument/2006/relationships/tags" Target="../tags/tag42.xml"/><Relationship Id="rId23" Type="http://schemas.openxmlformats.org/officeDocument/2006/relationships/tags" Target="../tags/tag41.xml"/><Relationship Id="rId22" Type="http://schemas.openxmlformats.org/officeDocument/2006/relationships/tags" Target="../tags/tag40.xml"/><Relationship Id="rId21" Type="http://schemas.openxmlformats.org/officeDocument/2006/relationships/tags" Target="../tags/tag39.xml"/><Relationship Id="rId20" Type="http://schemas.openxmlformats.org/officeDocument/2006/relationships/tags" Target="../tags/tag38.xml"/><Relationship Id="rId2" Type="http://schemas.openxmlformats.org/officeDocument/2006/relationships/tags" Target="../tags/tag20.xml"/><Relationship Id="rId19" Type="http://schemas.openxmlformats.org/officeDocument/2006/relationships/tags" Target="../tags/tag37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exels-photo-10707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396921" y="-121907"/>
            <a:ext cx="22150303" cy="2954220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-2013296" y="2482591"/>
            <a:ext cx="13536790" cy="55721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zh-CN" altLang="en-US" sz="9680" b="1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44467" y="14118693"/>
            <a:ext cx="7216730" cy="0"/>
          </a:xfrm>
          <a:prstGeom prst="line">
            <a:avLst/>
          </a:prstGeom>
          <a:ln>
            <a:solidFill>
              <a:srgbClr val="CEA1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 rot="5400000">
            <a:off x="10209057" y="8509258"/>
            <a:ext cx="3666490" cy="1580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80" dirty="0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</a:rPr>
              <a:t>Britain</a:t>
            </a:r>
            <a:endParaRPr lang="en-US" altLang="zh-CN" sz="9680" dirty="0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1985" y="1616075"/>
            <a:ext cx="11846560" cy="11176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16600" b="1" dirty="0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英国</a:t>
            </a:r>
            <a:endParaRPr lang="zh-CN" altLang="en-US" sz="16600" b="1" dirty="0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algn="l"/>
            <a:r>
              <a:rPr lang="zh-CN" altLang="en-US" sz="16600" b="1" dirty="0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名校与名城</a:t>
            </a:r>
            <a:endParaRPr lang="zh-CN" altLang="en-US" sz="16600" b="1" dirty="0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algn="l"/>
            <a:r>
              <a:rPr lang="zh-CN" altLang="en-US" sz="16600" b="1" dirty="0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探访项目</a:t>
            </a:r>
            <a:endParaRPr lang="zh-CN" altLang="en-US" sz="16600" b="1" dirty="0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algn="l"/>
            <a:endParaRPr lang="zh-CN" altLang="en-US" sz="16600" b="1" dirty="0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73844" y="19027698"/>
            <a:ext cx="9063046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400" b="1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</a:rPr>
              <a:t>全方位浸入式体验</a:t>
            </a:r>
            <a:endParaRPr lang="zh-CN" altLang="en-US" sz="6400" b="1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</a:endParaRPr>
          </a:p>
          <a:p>
            <a:r>
              <a:rPr lang="zh-CN" altLang="en-US" sz="6400" b="1">
                <a:solidFill>
                  <a:schemeClr val="tx1"/>
                </a:solidFill>
                <a:latin typeface="方正公文黑体" panose="02000500000000000000" charset="-122"/>
                <a:ea typeface="方正公文黑体" panose="02000500000000000000" charset="-122"/>
              </a:rPr>
              <a:t>近距离接触八大名校</a:t>
            </a:r>
            <a:endParaRPr lang="zh-CN" altLang="en-US" sz="6400" b="1">
              <a:solidFill>
                <a:schemeClr val="tx1"/>
              </a:solidFill>
              <a:latin typeface="方正公文黑体" panose="02000500000000000000" charset="-122"/>
              <a:ea typeface="方正公文黑体" panose="020005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05475" y="21768435"/>
            <a:ext cx="7155815" cy="18834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000"/>
          </a:p>
        </p:txBody>
      </p:sp>
      <p:sp>
        <p:nvSpPr>
          <p:cNvPr id="2" name="文本框 1"/>
          <p:cNvSpPr txBox="1"/>
          <p:nvPr/>
        </p:nvSpPr>
        <p:spPr>
          <a:xfrm>
            <a:off x="6137910" y="21984970"/>
            <a:ext cx="66325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适合年龄：</a:t>
            </a:r>
            <a:endParaRPr lang="zh-CN" altLang="en-US" sz="4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4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10-14周岁、</a:t>
            </a:r>
            <a:r>
              <a:rPr lang="en-US" altLang="zh-CN" sz="4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15-17周岁</a:t>
            </a:r>
            <a:endParaRPr lang="en-US" altLang="zh-CN" sz="4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2" name="图片 21" descr="华东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425" y="21336635"/>
            <a:ext cx="2280285" cy="2377440"/>
          </a:xfrm>
          <a:prstGeom prst="rect">
            <a:avLst/>
          </a:prstGeom>
        </p:spPr>
      </p:pic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54610" y="3462020"/>
            <a:ext cx="5374005" cy="2267585"/>
          </a:xfrm>
          <a:prstGeom prst="rect">
            <a:avLst/>
          </a:prstGeom>
          <a:solidFill>
            <a:srgbClr val="CEA185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pic>
        <p:nvPicPr>
          <p:cNvPr id="7" name="图形 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30287" y="655025"/>
            <a:ext cx="2807494" cy="1473398"/>
          </a:xfrm>
          <a:prstGeom prst="rect">
            <a:avLst/>
          </a:prstGeom>
        </p:spPr>
      </p:pic>
      <p:sp>
        <p:nvSpPr>
          <p:cNvPr id="8" name="Text Box 3"/>
          <p:cNvSpPr txBox="1"/>
          <p:nvPr/>
        </p:nvSpPr>
        <p:spPr bwMode="auto">
          <a:xfrm>
            <a:off x="1125220" y="1534160"/>
            <a:ext cx="12590145" cy="200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>
              <a:defRPr/>
            </a:pP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你将体验怎样的</a:t>
            </a:r>
            <a:endParaRPr lang="zh-CN" alt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  <a:sym typeface="Poppins Medium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665" y="3838575"/>
            <a:ext cx="5608955" cy="2849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名校体验: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英伦八大学府参访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  <a:p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485" y="5981065"/>
            <a:ext cx="11617960" cy="2703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eaLnBrk="1" latinLnBrk="0">
              <a:lnSpc>
                <a:spcPct val="120000"/>
              </a:lnSpc>
            </a:pPr>
            <a:r>
              <a:rPr lang="zh-CN" altLang="en-US" sz="3600">
                <a:solidFill>
                  <a:schemeClr val="bg1"/>
                </a:solidFill>
                <a:latin typeface="汉仪粗仿宋简" panose="02010600000101010101" charset="-122"/>
                <a:ea typeface="汉仪粗仿宋简" panose="02010600000101010101" charset="-122"/>
                <a:cs typeface="汉仪粗仿宋简" panose="02010600000101010101" charset="-122"/>
              </a:rPr>
              <a:t>参访英国G5院校(剑桥大学、牛津大学、伦敦帝国理工学院、伦敦大学学院、伦敦政治经济学院)以及爱丁堡大学、格拉斯哥大学、曼彻斯特大学，走进大学校园，体验大学生活，感受学术氛围，聆听学长分享上岸经验。</a:t>
            </a:r>
            <a:endParaRPr lang="zh-CN" altLang="en-US" sz="3600">
              <a:solidFill>
                <a:schemeClr val="bg1"/>
              </a:solidFill>
              <a:latin typeface="汉仪粗仿宋简" panose="02010600000101010101" charset="-122"/>
              <a:ea typeface="汉仪粗仿宋简" panose="02010600000101010101" charset="-122"/>
              <a:cs typeface="汉仪粗仿宋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25525" y="9311005"/>
            <a:ext cx="6483350" cy="4517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剑桥大学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OF CAMBRIDGE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作为英语世界中第二古老的大学，在800多年的历史中，剑桥大学里涌现出牛顿、达尔文、培根、凯恩斯等一批引领时代的学者。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pic>
        <p:nvPicPr>
          <p:cNvPr id="11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649845" y="9166860"/>
            <a:ext cx="5358765" cy="3569335"/>
          </a:xfrm>
          <a:prstGeom prst="rect">
            <a:avLst/>
          </a:prstGeom>
        </p:spPr>
      </p:pic>
      <p:pic>
        <p:nvPicPr>
          <p:cNvPr id="18" name="图片 17"/>
          <p:cNvPicPr/>
          <p:nvPr/>
        </p:nvPicPr>
        <p:blipFill>
          <a:blip r:embed="rId4"/>
          <a:srcRect l="10062" r="6590"/>
          <a:stretch>
            <a:fillRect/>
          </a:stretch>
        </p:blipFill>
        <p:spPr>
          <a:xfrm>
            <a:off x="959485" y="14063980"/>
            <a:ext cx="5365115" cy="361759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002145" y="14135735"/>
            <a:ext cx="6483350" cy="39484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eaLnBrk="1" latinLnBrk="0"/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牛津大学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eaLnBrk="1" latinLnBrk="0"/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OF OXFORD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pPr marL="0" indent="0" eaLnBrk="1" latinLnBrk="0"/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pPr marL="0" indent="0" eaLnBrk="1" latinLnBrk="0"/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牛津大学是英语世界的古老大学，也是世界上现存第二古老的高等教育机构于2025年QS排名中位列第三。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9485" y="19248120"/>
            <a:ext cx="6483350" cy="4517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伦敦帝国理工学院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IMPERIAL COLLEGE LONDON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pPr marL="0" indent="0" eaLnBrk="1" latinLnBrk="0"/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英国教育界素有三足鼎立说法，文科牛津、理科剑桥，而工程当属帝国理工学院。在2025年QS排名中位列第</a:t>
            </a:r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二。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pic>
        <p:nvPicPr>
          <p:cNvPr id="17" name="图片 16" descr="C:/Users/Lenovo/Desktop/临时/图片素材/英国/cover.jpgcover"/>
          <p:cNvPicPr/>
          <p:nvPr/>
        </p:nvPicPr>
        <p:blipFill>
          <a:blip r:embed="rId5"/>
          <a:srcRect l="4964" r="4964"/>
          <a:stretch>
            <a:fillRect/>
          </a:stretch>
        </p:blipFill>
        <p:spPr>
          <a:xfrm>
            <a:off x="7583805" y="19103975"/>
            <a:ext cx="5358765" cy="3569335"/>
          </a:xfrm>
          <a:prstGeom prst="rect">
            <a:avLst/>
          </a:prstGeom>
        </p:spPr>
      </p:pic>
      <p:sp>
        <p:nvSpPr>
          <p:cNvPr id="20" name="矩形 19" descr="7b0a2020202022776f7264617274223a2022220a7d0a"/>
          <p:cNvSpPr/>
          <p:nvPr/>
        </p:nvSpPr>
        <p:spPr>
          <a:xfrm>
            <a:off x="5319395" y="3046730"/>
            <a:ext cx="9272905" cy="229171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14300" b="1">
                <a:ln w="19050">
                  <a:solidFill>
                    <a:schemeClr val="bg1">
                      <a:alpha val="90000"/>
                    </a:schemeClr>
                  </a:solidFill>
                </a:ln>
                <a:gradFill>
                  <a:gsLst>
                    <a:gs pos="0">
                      <a:srgbClr val="B353DD"/>
                    </a:gs>
                    <a:gs pos="100000">
                      <a:srgbClr val="7C59DD"/>
                    </a:gs>
                  </a:gsLst>
                  <a:lin ang="18900000" scaled="1"/>
                </a:gradFill>
                <a:effectLst>
                  <a:glow rad="38100">
                    <a:schemeClr val="bg1">
                      <a:alpha val="57000"/>
                    </a:schemeClr>
                  </a:glow>
                  <a:outerShdw dist="76200" dir="5400000" algn="t" rotWithShape="0">
                    <a:srgbClr val="744FC5"/>
                  </a:outerShdw>
                </a:effectLst>
                <a:latin typeface="方正全福体" panose="02000500000000000000" charset="-122"/>
                <a:ea typeface="方正全福体" panose="02000500000000000000" charset="-122"/>
              </a:rPr>
              <a:t>游学生活？</a:t>
            </a:r>
            <a:endParaRPr lang="zh-CN" altLang="en-US" sz="14300" b="1">
              <a:ln w="19050">
                <a:solidFill>
                  <a:schemeClr val="bg1">
                    <a:alpha val="90000"/>
                  </a:schemeClr>
                </a:solidFill>
              </a:ln>
              <a:gradFill>
                <a:gsLst>
                  <a:gs pos="0">
                    <a:srgbClr val="B353DD"/>
                  </a:gs>
                  <a:gs pos="100000">
                    <a:srgbClr val="7C59DD"/>
                  </a:gs>
                </a:gsLst>
                <a:lin ang="18900000" scaled="1"/>
              </a:gradFill>
              <a:effectLst>
                <a:glow rad="38100">
                  <a:schemeClr val="bg1">
                    <a:alpha val="57000"/>
                  </a:schemeClr>
                </a:glow>
                <a:outerShdw dist="76200" dir="5400000" algn="t" rotWithShape="0">
                  <a:srgbClr val="744FC5"/>
                </a:outerShdw>
              </a:effectLst>
              <a:latin typeface="方正全福体" panose="02000500000000000000" charset="-122"/>
              <a:ea typeface="方正全福体" panose="02000500000000000000" charset="-122"/>
            </a:endParaRPr>
          </a:p>
        </p:txBody>
      </p:sp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61595" y="437515"/>
            <a:ext cx="5374005" cy="2267585"/>
          </a:xfrm>
          <a:prstGeom prst="rect">
            <a:avLst/>
          </a:prstGeom>
          <a:solidFill>
            <a:srgbClr val="CEA185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sp>
        <p:nvSpPr>
          <p:cNvPr id="2" name="文本框 1"/>
          <p:cNvSpPr txBox="1"/>
          <p:nvPr/>
        </p:nvSpPr>
        <p:spPr>
          <a:xfrm>
            <a:off x="233680" y="814070"/>
            <a:ext cx="5608955" cy="2849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名校体验: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英伦八大学府参访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  <a:p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8870" y="7446010"/>
            <a:ext cx="7970520" cy="4517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爱丁堡大学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OF EDINBURGH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爱丁堡大学是英语国家中第六古老的大学，在 2025 年 QS 世界大学排名中名列第二十七位。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12410" y="19801840"/>
            <a:ext cx="8129270" cy="4107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伦敦政治经济学院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LONDON SCHOOL OF ECONOMICS AND</a:t>
            </a:r>
            <a:r>
              <a:rPr lang="en-US" altLang="zh-CN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 </a:t>
            </a:r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POLITICAL SCIENCE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伦敦政治经济学院(LSE)创立于1895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年，教学和科研主要集中在社会学、政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治学、经济科学领域。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69670" y="15993745"/>
            <a:ext cx="7883525" cy="3168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曼彻斯特大学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OF MANCHESTER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曼彻斯特大学现任及过往教职员工和学生中，有25位曾获得诺贝尔奖。在2025年QS世界大学排名中名列第三十四位。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pic>
        <p:nvPicPr>
          <p:cNvPr id="3" name="图片 2" descr="C:/Users/Lenovo/Desktop/临时/图片素材/英国/University_College_London_-quadrant-11Sept2006_(1).jpgUniversity_College_London_-quadrant-11Sept2006_(1)"/>
          <p:cNvPicPr/>
          <p:nvPr/>
        </p:nvPicPr>
        <p:blipFill>
          <a:blip r:embed="rId1"/>
          <a:srcRect t="6916" b="6916"/>
          <a:stretch>
            <a:fillRect/>
          </a:stretch>
        </p:blipFill>
        <p:spPr>
          <a:xfrm>
            <a:off x="1169670" y="3663315"/>
            <a:ext cx="3644900" cy="24580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215890" y="3663315"/>
            <a:ext cx="8148955" cy="39484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伦敦大学学院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COLLEGE LONDON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  <a:sym typeface="+mn-ea"/>
              </a:rPr>
              <a:t>伦敦大学学院(UCL)在2025年QS排名中位列第九，历史上诞生了33名诺贝尔奖得主。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pic>
        <p:nvPicPr>
          <p:cNvPr id="10" name="图片 9" descr="C:/Users/Lenovo/Desktop/临时/图片素材/英国/Old_College,_University_of_Edinburgh_(24923171570).jpgOld_College,_University_of_Edinburgh_(24923171570)"/>
          <p:cNvPicPr/>
          <p:nvPr/>
        </p:nvPicPr>
        <p:blipFill>
          <a:blip r:embed="rId2"/>
          <a:srcRect l="607" r="607"/>
          <a:stretch>
            <a:fillRect/>
          </a:stretch>
        </p:blipFill>
        <p:spPr>
          <a:xfrm>
            <a:off x="9305925" y="7367270"/>
            <a:ext cx="3644900" cy="2458085"/>
          </a:xfrm>
          <a:prstGeom prst="rect">
            <a:avLst/>
          </a:prstGeom>
        </p:spPr>
      </p:pic>
      <p:pic>
        <p:nvPicPr>
          <p:cNvPr id="13" name="图片 12" descr="C:/Users/Lenovo/Desktop/临时/图片素材/英国/University-of-Glasgow.jpgUniversity-of-Glasgow"/>
          <p:cNvPicPr/>
          <p:nvPr/>
        </p:nvPicPr>
        <p:blipFill>
          <a:blip r:embed="rId3"/>
          <a:srcRect l="4921" r="4921"/>
          <a:stretch>
            <a:fillRect/>
          </a:stretch>
        </p:blipFill>
        <p:spPr>
          <a:xfrm>
            <a:off x="1169670" y="11903710"/>
            <a:ext cx="3644900" cy="2458085"/>
          </a:xfrm>
          <a:prstGeom prst="rect">
            <a:avLst/>
          </a:prstGeom>
        </p:spPr>
      </p:pic>
      <p:pic>
        <p:nvPicPr>
          <p:cNvPr id="15" name="图片 14" descr="C:/Users/Lenovo/Desktop/临时/图片素材/英国/images (2).jpegimages (2)"/>
          <p:cNvPicPr/>
          <p:nvPr/>
        </p:nvPicPr>
        <p:blipFill>
          <a:blip r:embed="rId4"/>
          <a:srcRect l="1899" r="1899"/>
          <a:stretch>
            <a:fillRect/>
          </a:stretch>
        </p:blipFill>
        <p:spPr>
          <a:xfrm>
            <a:off x="9378315" y="15935960"/>
            <a:ext cx="3644900" cy="245808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342890" y="11419205"/>
            <a:ext cx="8269605" cy="4517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格拉斯哥大学</a:t>
            </a:r>
            <a:endParaRPr lang="zh-CN" altLang="en-US" sz="44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UNIVERSITY OF GLASGOW</a:t>
            </a:r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endParaRPr lang="zh-CN" altLang="en-US" b="1">
              <a:solidFill>
                <a:srgbClr val="C00000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国潮黑体" panose="02000503000000000000" charset="-122"/>
                <a:ea typeface="国潮黑体" panose="02000503000000000000" charset="-122"/>
                <a:cs typeface="国潮黑体" panose="02000503000000000000" charset="-122"/>
              </a:rPr>
              <a:t>格拉斯哥大学始建于1451年，是苏格兰第四古老的大学。经济学之父亚当斯密、工业革命之父詹姆斯·瓦特、中国近代地质学之父丁文江均为校友。</a:t>
            </a:r>
            <a:endParaRPr lang="zh-CN" altLang="en-US" sz="3200">
              <a:solidFill>
                <a:schemeClr val="bg1"/>
              </a:solidFill>
              <a:latin typeface="国潮黑体" panose="02000503000000000000" charset="-122"/>
              <a:ea typeface="国潮黑体" panose="02000503000000000000" charset="-122"/>
              <a:cs typeface="国潮黑体" panose="02000503000000000000" charset="-122"/>
            </a:endParaRPr>
          </a:p>
        </p:txBody>
      </p:sp>
      <p:pic>
        <p:nvPicPr>
          <p:cNvPr id="21" name="图片 20" descr="C:/Users/Lenovo/Desktop/临时/图片素材/英国/images (3).jpegimages (3)"/>
          <p:cNvPicPr/>
          <p:nvPr/>
        </p:nvPicPr>
        <p:blipFill>
          <a:blip r:embed="rId5"/>
          <a:srcRect l="3952" r="3952"/>
          <a:stretch>
            <a:fillRect/>
          </a:stretch>
        </p:blipFill>
        <p:spPr>
          <a:xfrm>
            <a:off x="1252855" y="20130770"/>
            <a:ext cx="3644900" cy="2458085"/>
          </a:xfrm>
          <a:prstGeom prst="rect">
            <a:avLst/>
          </a:prstGeom>
        </p:spPr>
      </p:pic>
      <p:pic>
        <p:nvPicPr>
          <p:cNvPr id="23" name="图片 22" descr="neec英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61595" y="437515"/>
            <a:ext cx="5374005" cy="2267585"/>
          </a:xfrm>
          <a:prstGeom prst="rect">
            <a:avLst/>
          </a:prstGeom>
          <a:solidFill>
            <a:srgbClr val="CEA185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sp>
        <p:nvSpPr>
          <p:cNvPr id="3" name="文本框 2"/>
          <p:cNvSpPr txBox="1"/>
          <p:nvPr/>
        </p:nvSpPr>
        <p:spPr>
          <a:xfrm>
            <a:off x="233680" y="814070"/>
            <a:ext cx="5608955" cy="2849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人文讲堂: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  <a:sym typeface="+mn-ea"/>
            </a:endParaRPr>
          </a:p>
          <a:p>
            <a:r>
              <a:rPr lang="zh-CN" altLang="en-US" sz="4800">
                <a:solidFill>
                  <a:schemeClr val="tx1"/>
                </a:solidFill>
                <a:latin typeface="汉仪书魂体简" panose="02010600000101010101" charset="-122"/>
                <a:ea typeface="汉仪书魂体简" panose="02010600000101010101" charset="-122"/>
                <a:cs typeface="汉仪书魂体简" panose="02010600000101010101" charset="-122"/>
                <a:sym typeface="+mn-ea"/>
              </a:rPr>
              <a:t>见证当地南北文化</a:t>
            </a:r>
            <a:endParaRPr lang="zh-CN" altLang="en-US" sz="4800">
              <a:solidFill>
                <a:schemeClr val="tx1"/>
              </a:solidFill>
              <a:latin typeface="汉仪书魂体简" panose="02010600000101010101" charset="-122"/>
              <a:ea typeface="汉仪书魂体简" panose="02010600000101010101" charset="-122"/>
              <a:cs typeface="汉仪书魂体简" panose="0201060000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485" y="3002915"/>
            <a:ext cx="11617960" cy="2207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zh-CN" altLang="en-US" sz="3600">
                <a:solidFill>
                  <a:schemeClr val="bg1"/>
                </a:solidFill>
                <a:latin typeface="汉仪粗仿宋简" panose="02010600000101010101" charset="-122"/>
                <a:ea typeface="汉仪粗仿宋简" panose="02010600000101010101" charset="-122"/>
                <a:cs typeface="汉仪粗仿宋简" panose="02010600000101010101" charset="-122"/>
              </a:rPr>
              <a:t>一次游学，穿越南北两地七大城市，游览名胜古迹，走进各大博物馆，感受当地人文历史，</a:t>
            </a:r>
            <a:endParaRPr lang="zh-CN" altLang="en-US" sz="3600">
              <a:solidFill>
                <a:schemeClr val="bg1"/>
              </a:solidFill>
              <a:latin typeface="汉仪粗仿宋简" panose="02010600000101010101" charset="-122"/>
              <a:ea typeface="汉仪粗仿宋简" panose="02010600000101010101" charset="-122"/>
              <a:cs typeface="汉仪粗仿宋简" panose="02010600000101010101" charset="-122"/>
            </a:endParaRPr>
          </a:p>
        </p:txBody>
      </p:sp>
      <p:pic>
        <p:nvPicPr>
          <p:cNvPr id="5" name="图片 4" descr="c4b90e53a4cfefcce22166ed77474fc"/>
          <p:cNvPicPr>
            <a:picLocks noChangeAspect="1"/>
          </p:cNvPicPr>
          <p:nvPr/>
        </p:nvPicPr>
        <p:blipFill>
          <a:blip r:embed="rId1"/>
          <a:srcRect t="20119"/>
          <a:stretch>
            <a:fillRect/>
          </a:stretch>
        </p:blipFill>
        <p:spPr>
          <a:xfrm>
            <a:off x="2321560" y="4631055"/>
            <a:ext cx="9131300" cy="971931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777875" y="14949170"/>
            <a:ext cx="2824480" cy="5025335"/>
            <a:chOff x="1274" y="22828"/>
            <a:chExt cx="4851" cy="8630"/>
          </a:xfrm>
        </p:grpSpPr>
        <p:sp>
          <p:nvSpPr>
            <p:cNvPr id="11" name="矩形 10"/>
            <p:cNvSpPr/>
            <p:nvPr/>
          </p:nvSpPr>
          <p:spPr>
            <a:xfrm>
              <a:off x="1274" y="22828"/>
              <a:ext cx="4851" cy="863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>
              <a:outerShdw blurRad="254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square" lIns="38100" tIns="38100" rIns="38100" bIns="38100" numCol="1" anchor="ctr" anchorCtr="0" compatLnSpc="1">
              <a:noAutofit/>
            </a:bodyPr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x-none" altLang="x-none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pic>
          <p:nvPicPr>
            <p:cNvPr id="10" name="图片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511" y="23054"/>
              <a:ext cx="4325" cy="7354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 rot="0">
              <a:off x="2862" y="30613"/>
              <a:ext cx="2339" cy="685"/>
              <a:chOff x="2613" y="30613"/>
              <a:chExt cx="2339" cy="685"/>
            </a:xfrm>
          </p:grpSpPr>
          <p:pic>
            <p:nvPicPr>
              <p:cNvPr id="12" name="图片 11" descr="地点"/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613" y="30613"/>
                <a:ext cx="589" cy="589"/>
              </a:xfrm>
              <a:prstGeom prst="rect">
                <a:avLst/>
              </a:prstGeom>
            </p:spPr>
          </p:pic>
          <p:sp>
            <p:nvSpPr>
              <p:cNvPr id="13" name="文本框 12"/>
              <p:cNvSpPr txBox="1"/>
              <p:nvPr/>
            </p:nvSpPr>
            <p:spPr>
              <a:xfrm>
                <a:off x="3202" y="30613"/>
                <a:ext cx="1750" cy="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>
                    <a:solidFill>
                      <a:schemeClr val="bg1"/>
                    </a:solidFill>
                  </a:rPr>
                  <a:t>伦敦</a:t>
                </a:r>
                <a:endParaRPr lang="zh-CN" altLang="en-US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0445" y="18879185"/>
            <a:ext cx="3311974" cy="4785809"/>
            <a:chOff x="7398" y="23282"/>
            <a:chExt cx="7371" cy="10651"/>
          </a:xfrm>
        </p:grpSpPr>
        <p:sp>
          <p:nvSpPr>
            <p:cNvPr id="17" name="矩形 16"/>
            <p:cNvSpPr/>
            <p:nvPr/>
          </p:nvSpPr>
          <p:spPr>
            <a:xfrm>
              <a:off x="7398" y="23282"/>
              <a:ext cx="7371" cy="10651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>
              <a:outerShdw blurRad="254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square" lIns="38100" tIns="38100" rIns="38100" bIns="38100" numCol="1" anchor="ctr" anchorCtr="0" compatLnSpc="1">
              <a:noAutofit/>
            </a:bodyPr>
            <a:p>
              <a:pPr marL="0" marR="0" indent="0" algn="l" defTabSz="8255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x-none" altLang="x-none" sz="2000" b="0" i="0" u="none" strike="noStrike" cap="none" normalizeH="0" baseline="0">
                <a:ln>
                  <a:noFill/>
                </a:ln>
                <a:solidFill>
                  <a:srgbClr val="74808C"/>
                </a:solidFill>
                <a:effectLst/>
                <a:latin typeface="Poppins" charset="0"/>
                <a:ea typeface="Poppins" charset="0"/>
                <a:cs typeface="Poppins" charset="0"/>
                <a:sym typeface="Poppins" charset="0"/>
              </a:endParaRPr>
            </a:p>
          </p:txBody>
        </p:sp>
        <p:pic>
          <p:nvPicPr>
            <p:cNvPr id="16" name="图片 1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684" y="23622"/>
              <a:ext cx="6824" cy="9104"/>
            </a:xfrm>
            <a:prstGeom prst="rect">
              <a:avLst/>
            </a:prstGeom>
          </p:spPr>
        </p:pic>
        <p:pic>
          <p:nvPicPr>
            <p:cNvPr id="18" name="图片 17" descr="地点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19" y="33046"/>
              <a:ext cx="589" cy="589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10686" y="32930"/>
              <a:ext cx="2446" cy="10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b="1">
                  <a:solidFill>
                    <a:schemeClr val="bg1"/>
                  </a:solidFill>
                </a:rPr>
                <a:t>剑桥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50850" y="20525740"/>
            <a:ext cx="3816350" cy="339598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pic>
        <p:nvPicPr>
          <p:cNvPr id="22" name="图片 21"/>
          <p:cNvPicPr/>
          <p:nvPr/>
        </p:nvPicPr>
        <p:blipFill>
          <a:blip r:embed="rId6"/>
          <a:stretch>
            <a:fillRect/>
          </a:stretch>
        </p:blipFill>
        <p:spPr>
          <a:xfrm>
            <a:off x="666750" y="20669250"/>
            <a:ext cx="3367405" cy="2693670"/>
          </a:xfrm>
          <a:prstGeom prst="rect">
            <a:avLst/>
          </a:prstGeom>
        </p:spPr>
      </p:pic>
      <p:pic>
        <p:nvPicPr>
          <p:cNvPr id="30" name="图片 29" descr="地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776" y="23509518"/>
            <a:ext cx="264652" cy="26465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064544" y="23457395"/>
            <a:ext cx="1099049" cy="4506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bg1"/>
                </a:solidFill>
              </a:rPr>
              <a:t>爱丁堡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06240" y="14999335"/>
            <a:ext cx="4092575" cy="2828925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pic>
        <p:nvPicPr>
          <p:cNvPr id="32" name="图片 31"/>
          <p:cNvPicPr/>
          <p:nvPr/>
        </p:nvPicPr>
        <p:blipFill>
          <a:blip r:embed="rId7"/>
          <a:stretch>
            <a:fillRect/>
          </a:stretch>
        </p:blipFill>
        <p:spPr>
          <a:xfrm>
            <a:off x="4338320" y="15143480"/>
            <a:ext cx="3830955" cy="215328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5555615" y="17333595"/>
            <a:ext cx="1652905" cy="450850"/>
            <a:chOff x="9110" y="27362"/>
            <a:chExt cx="2603" cy="710"/>
          </a:xfrm>
        </p:grpSpPr>
        <p:pic>
          <p:nvPicPr>
            <p:cNvPr id="34" name="图片 33" descr="地点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10" y="27444"/>
              <a:ext cx="417" cy="417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9511" y="27362"/>
              <a:ext cx="2203" cy="7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b="1">
                  <a:solidFill>
                    <a:schemeClr val="bg1"/>
                  </a:solidFill>
                </a:rPr>
                <a:t>曼彻斯特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8602345" y="20094575"/>
            <a:ext cx="4788535" cy="387731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pic>
        <p:nvPicPr>
          <p:cNvPr id="36" name="图片 35"/>
          <p:cNvPicPr/>
          <p:nvPr/>
        </p:nvPicPr>
        <p:blipFill>
          <a:blip r:embed="rId8"/>
          <a:stretch>
            <a:fillRect/>
          </a:stretch>
        </p:blipFill>
        <p:spPr>
          <a:xfrm>
            <a:off x="8717280" y="20256500"/>
            <a:ext cx="4576445" cy="3048000"/>
          </a:xfrm>
          <a:prstGeom prst="rect">
            <a:avLst/>
          </a:prstGeom>
        </p:spPr>
      </p:pic>
      <p:pic>
        <p:nvPicPr>
          <p:cNvPr id="38" name="图片 37" descr="地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1186" y="23456813"/>
            <a:ext cx="264652" cy="26465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0805954" y="23404690"/>
            <a:ext cx="1099049" cy="4506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bg1"/>
                </a:solidFill>
              </a:rPr>
              <a:t>牛津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842375" y="15102840"/>
            <a:ext cx="4417695" cy="367792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pic>
        <p:nvPicPr>
          <p:cNvPr id="41" name="图片 40" descr="istockphoto-1124507943-612x612"/>
          <p:cNvPicPr>
            <a:picLocks noChangeAspect="1"/>
          </p:cNvPicPr>
          <p:nvPr/>
        </p:nvPicPr>
        <p:blipFill>
          <a:blip r:embed="rId9"/>
          <a:srcRect l="11095" r="6960"/>
          <a:stretch>
            <a:fillRect/>
          </a:stretch>
        </p:blipFill>
        <p:spPr>
          <a:xfrm>
            <a:off x="8947150" y="15288260"/>
            <a:ext cx="4206240" cy="2885440"/>
          </a:xfrm>
          <a:prstGeom prst="rect">
            <a:avLst/>
          </a:prstGeom>
        </p:spPr>
      </p:pic>
      <p:pic>
        <p:nvPicPr>
          <p:cNvPr id="43" name="图片 42" descr="地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1151" y="18364113"/>
            <a:ext cx="264652" cy="264655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0525760" y="18312130"/>
            <a:ext cx="1398905" cy="450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bg1"/>
                </a:solidFill>
              </a:rPr>
              <a:t>格拉斯哥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46" name="图片 45" descr="neec英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30287" y="655025"/>
            <a:ext cx="2807494" cy="1473398"/>
          </a:xfrm>
          <a:prstGeom prst="rect">
            <a:avLst/>
          </a:prstGeom>
        </p:spPr>
      </p:pic>
      <p:sp>
        <p:nvSpPr>
          <p:cNvPr id="8" name="Text Box 3"/>
          <p:cNvSpPr txBox="1"/>
          <p:nvPr/>
        </p:nvSpPr>
        <p:spPr bwMode="auto">
          <a:xfrm>
            <a:off x="1125220" y="1534160"/>
            <a:ext cx="10840720" cy="9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p>
            <a:pPr eaLnBrk="1">
              <a:defRPr/>
            </a:pP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项目</a:t>
            </a: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亮点</a:t>
            </a:r>
            <a:endParaRPr lang="zh-CN" alt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  <a:sym typeface="Poppins Medium" charset="0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393315" y="4067175"/>
            <a:ext cx="4364990" cy="2238375"/>
          </a:xfrm>
          <a:prstGeom prst="rect">
            <a:avLst/>
          </a:prstGeom>
          <a:solidFill>
            <a:srgbClr val="F8C8B7"/>
          </a:solidFill>
          <a:ln w="1905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51435" tIns="25717" rIns="51435" bIns="25717" numCol="1" spcCol="0" rtlCol="0" fromWordArt="0" anchor="ctr" anchorCtr="0" forceAA="0" compatLnSpc="1">
            <a:noAutofit/>
          </a:bodyPr>
          <a:p>
            <a:pPr algn="ctr"/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97505" y="4234815"/>
            <a:ext cx="3418840" cy="1692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solidFill>
                  <a:srgbClr val="002060"/>
                </a:solidFill>
                <a:latin typeface="国潮黑体" panose="02000503000000000000" charset="-122"/>
                <a:ea typeface="国潮黑体" panose="02000503000000000000" charset="-122"/>
                <a:sym typeface="+mn-ea"/>
              </a:rPr>
              <a:t>深度游访八大院校</a:t>
            </a:r>
            <a:endParaRPr lang="zh-CN" altLang="en-US" sz="6000" b="1">
              <a:solidFill>
                <a:srgbClr val="002060"/>
              </a:solidFill>
              <a:latin typeface="国潮黑体" panose="02000503000000000000" charset="-122"/>
              <a:ea typeface="国潮黑体" panose="02000503000000000000" charset="-122"/>
            </a:endParaRPr>
          </a:p>
          <a:p>
            <a:endParaRPr lang="zh-CN" altLang="en-US" sz="6000" b="1">
              <a:solidFill>
                <a:srgbClr val="002060"/>
              </a:solidFill>
              <a:latin typeface="国潮黑体" panose="02000503000000000000" charset="-122"/>
              <a:ea typeface="国潮黑体" panose="02000503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14450" y="6768465"/>
            <a:ext cx="11203305" cy="1957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深度体验当地八所大学，树立长远目标，提升规划意识。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</a:endParaRPr>
          </a:p>
          <a:p>
            <a:endParaRPr lang="zh-CN" altLang="en-US" sz="4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89685" y="12139295"/>
            <a:ext cx="11227435" cy="1699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游学南北两地，七大城市，感知与体验多元文化。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-8191500" y="15121255"/>
            <a:ext cx="7533640" cy="1670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44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-8129905" y="19826605"/>
            <a:ext cx="7533640" cy="1670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44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59" name="图片 58" descr="neec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  <p:pic>
        <p:nvPicPr>
          <p:cNvPr id="2" name="图片 1" descr="剑桥"/>
          <p:cNvPicPr>
            <a:picLocks noChangeAspect="1"/>
          </p:cNvPicPr>
          <p:nvPr/>
        </p:nvPicPr>
        <p:blipFill>
          <a:blip r:embed="rId5"/>
          <a:srcRect l="2433" t="1450" r="3435" b="496"/>
          <a:stretch>
            <a:fillRect/>
          </a:stretch>
        </p:blipFill>
        <p:spPr>
          <a:xfrm>
            <a:off x="7555230" y="3334385"/>
            <a:ext cx="5061585" cy="29673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4" h="7711">
                <a:moveTo>
                  <a:pt x="1285" y="0"/>
                </a:moveTo>
                <a:lnTo>
                  <a:pt x="13154" y="0"/>
                </a:lnTo>
                <a:lnTo>
                  <a:pt x="13154" y="6426"/>
                </a:lnTo>
                <a:cubicBezTo>
                  <a:pt x="13154" y="7136"/>
                  <a:pt x="12579" y="7711"/>
                  <a:pt x="11869" y="7711"/>
                </a:cubicBezTo>
                <a:lnTo>
                  <a:pt x="0" y="7711"/>
                </a:lnTo>
                <a:lnTo>
                  <a:pt x="0" y="1285"/>
                </a:lnTo>
                <a:cubicBezTo>
                  <a:pt x="0" y="575"/>
                  <a:pt x="575" y="0"/>
                  <a:pt x="1285" y="0"/>
                </a:cubicBez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1314450" y="2912745"/>
            <a:ext cx="26365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>
                <a:solidFill>
                  <a:srgbClr val="002060"/>
                </a:solidFill>
                <a:latin typeface="汉仪元隆黑-105简" panose="00020600040101010101" charset="-122"/>
                <a:ea typeface="汉仪元隆黑-105简" panose="00020600040101010101" charset="-122"/>
              </a:rPr>
              <a:t>01</a:t>
            </a:r>
            <a:endParaRPr lang="en-US" altLang="zh-CN" sz="8000">
              <a:solidFill>
                <a:srgbClr val="002060"/>
              </a:solidFill>
              <a:latin typeface="汉仪元隆黑-105简" panose="00020600040101010101" charset="-122"/>
              <a:ea typeface="汉仪元隆黑-105简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7615555" y="9359900"/>
            <a:ext cx="4364990" cy="2238375"/>
          </a:xfrm>
          <a:prstGeom prst="rect">
            <a:avLst/>
          </a:prstGeom>
          <a:solidFill>
            <a:srgbClr val="E0C5CC"/>
          </a:solidFill>
          <a:ln w="1905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51435" tIns="25717" rIns="51435" bIns="25717" numCol="1" spcCol="0" rtlCol="0" fromWordArt="0" anchor="ctr" anchorCtr="0" forceAA="0" compatLnSpc="1">
            <a:noAutofit/>
          </a:bodyPr>
          <a:p>
            <a:pPr algn="ctr"/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19745" y="9527540"/>
            <a:ext cx="3418840" cy="1692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solidFill>
                  <a:srgbClr val="002060"/>
                </a:solidFill>
                <a:latin typeface="国潮黑体" panose="02000503000000000000" charset="-122"/>
                <a:ea typeface="国潮黑体" panose="02000503000000000000" charset="-122"/>
                <a:sym typeface="+mn-ea"/>
              </a:rPr>
              <a:t>南北文化全景体验</a:t>
            </a:r>
            <a:endParaRPr lang="zh-CN" altLang="en-US" sz="6000" b="1">
              <a:solidFill>
                <a:srgbClr val="002060"/>
              </a:solidFill>
              <a:latin typeface="国潮黑体" panose="02000503000000000000" charset="-122"/>
              <a:ea typeface="国潮黑体" panose="02000503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431905" y="7948295"/>
            <a:ext cx="26365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>
                <a:solidFill>
                  <a:srgbClr val="002060"/>
                </a:solidFill>
                <a:latin typeface="汉仪元隆黑-105简" panose="00020600040101010101" charset="-122"/>
                <a:ea typeface="汉仪元隆黑-105简" panose="00020600040101010101" charset="-122"/>
              </a:rPr>
              <a:t>02</a:t>
            </a:r>
            <a:endParaRPr lang="en-US" altLang="zh-CN" sz="8000">
              <a:solidFill>
                <a:srgbClr val="002060"/>
              </a:solidFill>
              <a:latin typeface="汉仪元隆黑-105简" panose="00020600040101010101" charset="-122"/>
              <a:ea typeface="汉仪元隆黑-105简" panose="00020600040101010101" charset="-122"/>
            </a:endParaRPr>
          </a:p>
        </p:txBody>
      </p:sp>
      <p:pic>
        <p:nvPicPr>
          <p:cNvPr id="21" name="图片 20" descr="剑桥"/>
          <p:cNvPicPr>
            <a:picLocks noChangeAspect="1"/>
          </p:cNvPicPr>
          <p:nvPr/>
        </p:nvPicPr>
        <p:blipFill>
          <a:blip r:embed="rId5"/>
          <a:srcRect l="2433" t="1450" r="3435" b="496"/>
          <a:stretch>
            <a:fillRect/>
          </a:stretch>
        </p:blipFill>
        <p:spPr>
          <a:xfrm>
            <a:off x="1696720" y="8670925"/>
            <a:ext cx="5061585" cy="29673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4" h="7711">
                <a:moveTo>
                  <a:pt x="1285" y="0"/>
                </a:moveTo>
                <a:lnTo>
                  <a:pt x="13154" y="0"/>
                </a:lnTo>
                <a:lnTo>
                  <a:pt x="13154" y="6426"/>
                </a:lnTo>
                <a:cubicBezTo>
                  <a:pt x="13154" y="7136"/>
                  <a:pt x="12579" y="7711"/>
                  <a:pt x="11869" y="7711"/>
                </a:cubicBezTo>
                <a:lnTo>
                  <a:pt x="0" y="7711"/>
                </a:lnTo>
                <a:lnTo>
                  <a:pt x="0" y="1285"/>
                </a:lnTo>
                <a:cubicBezTo>
                  <a:pt x="0" y="575"/>
                  <a:pt x="575" y="0"/>
                  <a:pt x="1285" y="0"/>
                </a:cubicBezTo>
                <a:close/>
              </a:path>
            </a:pathLst>
          </a:custGeom>
        </p:spPr>
      </p:pic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2393315" y="14870430"/>
            <a:ext cx="4364990" cy="2238375"/>
          </a:xfrm>
          <a:prstGeom prst="rect">
            <a:avLst/>
          </a:prstGeom>
          <a:solidFill>
            <a:srgbClr val="F8C8B7"/>
          </a:solidFill>
          <a:ln w="1905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51435" tIns="25717" rIns="51435" bIns="25717" numCol="1" spcCol="0" rtlCol="0" fromWordArt="0" anchor="ctr" anchorCtr="0" forceAA="0" compatLnSpc="1">
            <a:noAutofit/>
          </a:bodyPr>
          <a:p>
            <a:pPr algn="ctr"/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97505" y="15038070"/>
            <a:ext cx="3418840" cy="1692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solidFill>
                  <a:srgbClr val="002060"/>
                </a:solidFill>
                <a:latin typeface="国潮黑体" panose="02000503000000000000" charset="-122"/>
                <a:ea typeface="国潮黑体" panose="02000503000000000000" charset="-122"/>
                <a:sym typeface="+mn-ea"/>
              </a:rPr>
              <a:t>求学职场同步规划</a:t>
            </a:r>
            <a:endParaRPr lang="zh-CN" altLang="en-US" sz="6000" b="1">
              <a:solidFill>
                <a:srgbClr val="002060"/>
              </a:solidFill>
              <a:latin typeface="国潮黑体" panose="02000503000000000000" charset="-122"/>
              <a:ea typeface="国潮黑体" panose="02000503000000000000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14450" y="17571720"/>
            <a:ext cx="11203305" cy="1957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学术体验+法律金融行业洞察，全面体验未来求学及行业现状。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26" name="图片 25" descr="D:/My Files/NEEC/临时/NEEC图片素材/167757558940611.jpg167757558940611"/>
          <p:cNvPicPr>
            <a:picLocks noChangeAspect="1"/>
          </p:cNvPicPr>
          <p:nvPr/>
        </p:nvPicPr>
        <p:blipFill>
          <a:blip r:embed="rId8"/>
          <a:srcRect t="6034" b="6034"/>
          <a:stretch>
            <a:fillRect/>
          </a:stretch>
        </p:blipFill>
        <p:spPr>
          <a:xfrm>
            <a:off x="7555230" y="14137640"/>
            <a:ext cx="5061585" cy="29673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4" h="7711">
                <a:moveTo>
                  <a:pt x="1285" y="0"/>
                </a:moveTo>
                <a:lnTo>
                  <a:pt x="13154" y="0"/>
                </a:lnTo>
                <a:lnTo>
                  <a:pt x="13154" y="6426"/>
                </a:lnTo>
                <a:cubicBezTo>
                  <a:pt x="13154" y="7136"/>
                  <a:pt x="12579" y="7711"/>
                  <a:pt x="11869" y="7711"/>
                </a:cubicBezTo>
                <a:lnTo>
                  <a:pt x="0" y="7711"/>
                </a:lnTo>
                <a:lnTo>
                  <a:pt x="0" y="1285"/>
                </a:lnTo>
                <a:cubicBezTo>
                  <a:pt x="0" y="575"/>
                  <a:pt x="575" y="0"/>
                  <a:pt x="1285" y="0"/>
                </a:cubicBezTo>
                <a:close/>
              </a:path>
            </a:pathLst>
          </a:custGeom>
        </p:spPr>
      </p:pic>
      <p:sp>
        <p:nvSpPr>
          <p:cNvPr id="27" name="文本框 26"/>
          <p:cNvSpPr txBox="1"/>
          <p:nvPr/>
        </p:nvSpPr>
        <p:spPr>
          <a:xfrm>
            <a:off x="1314450" y="13716000"/>
            <a:ext cx="26365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>
                <a:solidFill>
                  <a:srgbClr val="002060"/>
                </a:solidFill>
                <a:latin typeface="汉仪元隆黑-105简" panose="00020600040101010101" charset="-122"/>
                <a:ea typeface="汉仪元隆黑-105简" panose="00020600040101010101" charset="-122"/>
              </a:rPr>
              <a:t>03</a:t>
            </a:r>
            <a:endParaRPr lang="en-US" altLang="zh-CN" sz="8000">
              <a:solidFill>
                <a:srgbClr val="002060"/>
              </a:solidFill>
              <a:latin typeface="汉仪元隆黑-105简" panose="00020600040101010101" charset="-122"/>
              <a:ea typeface="汉仪元隆黑-105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66825" y="22823805"/>
            <a:ext cx="11227435" cy="1699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体验当地日常，模拟海外求学生活，提升海外独立生活能力。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>
            <p:custDataLst>
              <p:tags r:id="rId9"/>
            </p:custDataLst>
          </p:nvPr>
        </p:nvSpPr>
        <p:spPr>
          <a:xfrm>
            <a:off x="7615555" y="20017105"/>
            <a:ext cx="4364990" cy="2238375"/>
          </a:xfrm>
          <a:prstGeom prst="rect">
            <a:avLst/>
          </a:prstGeom>
          <a:solidFill>
            <a:srgbClr val="E0C5CC"/>
          </a:solidFill>
          <a:ln w="19050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51435" tIns="25717" rIns="51435" bIns="25717" numCol="1" spcCol="0" rtlCol="0" fromWordArt="0" anchor="ctr" anchorCtr="0" forceAA="0" compatLnSpc="1">
            <a:noAutofit/>
          </a:bodyPr>
          <a:p>
            <a:pPr algn="ctr"/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19745" y="20184745"/>
            <a:ext cx="3418840" cy="1692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solidFill>
                  <a:srgbClr val="002060"/>
                </a:solidFill>
                <a:latin typeface="国潮黑体" panose="02000503000000000000" charset="-122"/>
                <a:ea typeface="国潮黑体" panose="02000503000000000000" charset="-122"/>
                <a:sym typeface="+mn-ea"/>
              </a:rPr>
              <a:t>异国生活模拟体验</a:t>
            </a:r>
            <a:endParaRPr lang="zh-CN" altLang="en-US" sz="6000" b="1">
              <a:solidFill>
                <a:srgbClr val="002060"/>
              </a:solidFill>
              <a:latin typeface="国潮黑体" panose="02000503000000000000" charset="-122"/>
              <a:ea typeface="国潮黑体" panose="02000503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431905" y="18605500"/>
            <a:ext cx="26365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>
                <a:solidFill>
                  <a:srgbClr val="002060"/>
                </a:solidFill>
                <a:latin typeface="汉仪元隆黑-105简" panose="00020600040101010101" charset="-122"/>
                <a:ea typeface="汉仪元隆黑-105简" panose="00020600040101010101" charset="-122"/>
              </a:rPr>
              <a:t>04</a:t>
            </a:r>
            <a:endParaRPr lang="en-US" altLang="zh-CN" sz="8000">
              <a:solidFill>
                <a:srgbClr val="002060"/>
              </a:solidFill>
              <a:latin typeface="汉仪元隆黑-105简" panose="00020600040101010101" charset="-122"/>
              <a:ea typeface="汉仪元隆黑-105简" panose="00020600040101010101" charset="-122"/>
            </a:endParaRPr>
          </a:p>
        </p:txBody>
      </p:sp>
      <p:pic>
        <p:nvPicPr>
          <p:cNvPr id="34" name="图片 33" descr="D:/My Files/NEEC/临时/NEEC图片素材/pic008_7.jpgpic008_7"/>
          <p:cNvPicPr>
            <a:picLocks noChangeAspect="1"/>
          </p:cNvPicPr>
          <p:nvPr/>
        </p:nvPicPr>
        <p:blipFill>
          <a:blip r:embed="rId10"/>
          <a:srcRect t="6053" b="6053"/>
          <a:stretch>
            <a:fillRect/>
          </a:stretch>
        </p:blipFill>
        <p:spPr>
          <a:xfrm>
            <a:off x="1673860" y="19355435"/>
            <a:ext cx="5061585" cy="29673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4" h="7711">
                <a:moveTo>
                  <a:pt x="1285" y="0"/>
                </a:moveTo>
                <a:lnTo>
                  <a:pt x="13154" y="0"/>
                </a:lnTo>
                <a:lnTo>
                  <a:pt x="13154" y="6426"/>
                </a:lnTo>
                <a:cubicBezTo>
                  <a:pt x="13154" y="7136"/>
                  <a:pt x="12579" y="7711"/>
                  <a:pt x="11869" y="7711"/>
                </a:cubicBezTo>
                <a:lnTo>
                  <a:pt x="0" y="7711"/>
                </a:lnTo>
                <a:lnTo>
                  <a:pt x="0" y="1285"/>
                </a:lnTo>
                <a:cubicBezTo>
                  <a:pt x="0" y="575"/>
                  <a:pt x="575" y="0"/>
                  <a:pt x="1285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30287" y="655025"/>
            <a:ext cx="2807494" cy="1473398"/>
          </a:xfrm>
          <a:prstGeom prst="rect">
            <a:avLst/>
          </a:prstGeom>
        </p:spPr>
      </p:pic>
      <p:sp>
        <p:nvSpPr>
          <p:cNvPr id="8" name="Text Box 3"/>
          <p:cNvSpPr txBox="1"/>
          <p:nvPr/>
        </p:nvSpPr>
        <p:spPr bwMode="auto">
          <a:xfrm>
            <a:off x="1125220" y="1534160"/>
            <a:ext cx="10840720" cy="9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p>
            <a:pPr eaLnBrk="1">
              <a:defRPr/>
            </a:pP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游学日程</a:t>
            </a:r>
            <a:endParaRPr lang="zh-CN" alt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  <a:sym typeface="Poppins Medium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15110" y="3572510"/>
            <a:ext cx="10829925" cy="19847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Day1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开启英国游学之旅</a:t>
            </a:r>
            <a:endParaRPr lang="zh-CN" altLang="en-US" sz="5400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乘坐国际航班从国内出发，抵达英国，休息调整时差</a:t>
            </a:r>
            <a:endParaRPr lang="zh-CN" altLang="en-US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Day2</a:t>
            </a:r>
            <a:r>
              <a:rPr lang="zh-CN" altLang="en-US" sz="48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伦敦city walk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游览大本钟、白金汉宫等伦敦地标建筑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参观伦敦金</a:t>
            </a: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融城，了解金融行业的历史和发展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Day3</a:t>
            </a:r>
            <a:r>
              <a:rPr lang="zh-CN" altLang="en-US" sz="48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G5大学巡礼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None/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参访帝国理工学院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Day4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G5大学巡礼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参访伦敦政治经济学院(LSE)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Day5</a:t>
            </a:r>
            <a:r>
              <a:rPr lang="zh-CN" altLang="en-US" sz="48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行走中的课堂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【大英博物馆】探秘百年馆藏，了解世界文明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参访伦敦大学学院(UCL)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Day6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G5大学巡礼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参观剑桥大学城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Day7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约克-爱丁堡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方正公文黑体" panose="02000500000000000000" charset="-122"/>
              </a:rPr>
              <a:t>参观约克大教堂(入内)，打卡哈利波特“对角巷”取景地肉铺街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方正公文黑体" panose="02000500000000000000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953135" y="3334385"/>
            <a:ext cx="75565" cy="19907885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88900" cap="flat" cmpd="sng" algn="ctr">
            <a:solidFill>
              <a:srgbClr val="DE9F78"/>
            </a:solidFill>
            <a:prstDash val="solid"/>
            <a:miter lim="400000"/>
            <a:headEnd type="arrow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30287" y="655025"/>
            <a:ext cx="2807494" cy="1473398"/>
          </a:xfrm>
          <a:prstGeom prst="rect">
            <a:avLst/>
          </a:prstGeom>
        </p:spPr>
      </p:pic>
      <p:sp>
        <p:nvSpPr>
          <p:cNvPr id="8" name="Text Box 3"/>
          <p:cNvSpPr txBox="1"/>
          <p:nvPr/>
        </p:nvSpPr>
        <p:spPr bwMode="auto">
          <a:xfrm>
            <a:off x="1125220" y="1534160"/>
            <a:ext cx="10840720" cy="9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p>
            <a:pPr eaLnBrk="1">
              <a:defRPr/>
            </a:pP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游学日程</a:t>
            </a:r>
            <a:endParaRPr lang="zh-CN" alt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  <a:sym typeface="Poppins Medium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15110" y="4692650"/>
            <a:ext cx="10829925" cy="18727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</a:t>
            </a:r>
            <a:r>
              <a:rPr lang="en-US" altLang="zh-CN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8</a:t>
            </a:r>
            <a:r>
              <a:rPr lang="zh-CN" altLang="en-US" sz="66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【爱丁堡city walk】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参观爱丁堡大学校园</a:t>
            </a:r>
            <a:endParaRPr lang="zh-CN" altLang="en-US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en-US" altLang="zh-CN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Day9 爱丁堡-格拉斯哥</a:t>
            </a:r>
            <a:endParaRPr lang="en-US" altLang="zh-CN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探秘苏格兰历史</a:t>
            </a:r>
            <a:r>
              <a:rPr lang="en-US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,了解媒体格局，创作传媒作品</a:t>
            </a:r>
            <a:endParaRPr lang="en-US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Day10 格拉斯哥-曼彻斯特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参观格拉斯哥大学校园</a:t>
            </a:r>
            <a:endParaRPr lang="zh-CN" altLang="en-US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Day11 曼彻斯特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参观曼彻斯特大学校园</a:t>
            </a:r>
            <a:r>
              <a:rPr lang="en-US" altLang="zh-CN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,聆听曼大留学生分享生活日常</a:t>
            </a:r>
            <a:endParaRPr lang="en-US" altLang="zh-CN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Day12 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曼彻斯特-牛津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lang="zh-CN" altLang="en-US"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参访牛津大学</a:t>
            </a:r>
            <a:endParaRPr lang="zh-CN" altLang="en-US"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Day</a:t>
            </a:r>
            <a:r>
              <a:rPr lang="en-US" altLang="zh-CN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13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 伦敦-中国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</a:rPr>
              <a:t>乘坐国际航班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Day</a:t>
            </a:r>
            <a:r>
              <a:rPr lang="en-US" altLang="zh-CN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14</a:t>
            </a:r>
            <a:r>
              <a:rPr lang="zh-CN" altLang="en-US" sz="5400" b="1">
                <a:solidFill>
                  <a:srgbClr val="D9916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 中国</a:t>
            </a:r>
            <a:endParaRPr lang="zh-CN" altLang="en-US" sz="54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indent="0" algn="l" fontAlgn="auto">
              <a:lnSpc>
                <a:spcPct val="110000"/>
              </a:lnSpc>
              <a:spcAft>
                <a:spcPts val="300"/>
              </a:spcAft>
            </a:pPr>
            <a:r>
              <a:rPr sz="4800" b="1">
                <a:solidFill>
                  <a:schemeClr val="bg1"/>
                </a:solidFill>
                <a:latin typeface="义启新宋体" panose="02010601030101010101" charset="-128"/>
                <a:ea typeface="义启新宋体" panose="02010601030101010101" charset="-128"/>
                <a:cs typeface="义启新宋体" panose="02010601030101010101" charset="-128"/>
                <a:sym typeface="+mn-ea"/>
              </a:rPr>
              <a:t>顺利抵达祖国，回到温暖的家。</a:t>
            </a:r>
            <a:endParaRPr sz="4800" b="1">
              <a:solidFill>
                <a:schemeClr val="bg1"/>
              </a:solidFill>
              <a:latin typeface="义启新宋体" panose="02010601030101010101" charset="-128"/>
              <a:ea typeface="义启新宋体" panose="02010601030101010101" charset="-128"/>
              <a:cs typeface="义启新宋体" panose="02010601030101010101" charset="-128"/>
              <a:sym typeface="+mn-ea"/>
            </a:endParaRPr>
          </a:p>
          <a:p>
            <a:pPr algn="l" fontAlgn="auto">
              <a:lnSpc>
                <a:spcPct val="110000"/>
              </a:lnSpc>
              <a:spcAft>
                <a:spcPts val="300"/>
              </a:spcAft>
              <a:buClrTx/>
              <a:buSzTx/>
              <a:buFontTx/>
            </a:pPr>
            <a:endParaRPr lang="zh-CN" altLang="en-US" sz="6600" b="1">
              <a:solidFill>
                <a:srgbClr val="D9916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953135" y="3334385"/>
            <a:ext cx="75565" cy="19907885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88900" cap="flat" cmpd="sng" algn="ctr">
            <a:solidFill>
              <a:srgbClr val="DE9F78"/>
            </a:solidFill>
            <a:prstDash val="solid"/>
            <a:miter lim="400000"/>
            <a:headEnd type="arrow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单圆角矩形 9"/>
          <p:cNvSpPr/>
          <p:nvPr/>
        </p:nvSpPr>
        <p:spPr>
          <a:xfrm flipH="1">
            <a:off x="1460500" y="19176365"/>
            <a:ext cx="10727055" cy="4381500"/>
          </a:xfrm>
          <a:prstGeom prst="snipRoundRect">
            <a:avLst/>
          </a:prstGeom>
          <a:noFill/>
          <a:ln w="31750" cap="flat" cmpd="sng" algn="ctr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1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7" name="单圆角矩形 6"/>
          <p:cNvSpPr/>
          <p:nvPr/>
        </p:nvSpPr>
        <p:spPr>
          <a:xfrm flipH="1">
            <a:off x="1457325" y="10175240"/>
            <a:ext cx="10727055" cy="4381500"/>
          </a:xfrm>
          <a:prstGeom prst="snipRoundRect">
            <a:avLst/>
          </a:prstGeom>
          <a:noFill/>
          <a:ln w="31750" cap="flat" cmpd="sng" algn="ctr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1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8" name="单圆角矩形 7"/>
          <p:cNvSpPr/>
          <p:nvPr/>
        </p:nvSpPr>
        <p:spPr>
          <a:xfrm>
            <a:off x="1454150" y="14743430"/>
            <a:ext cx="10729595" cy="4113530"/>
          </a:xfrm>
          <a:prstGeom prst="snipRoundRect">
            <a:avLst/>
          </a:prstGeom>
          <a:noFill/>
          <a:ln w="31750" cap="flat" cmpd="sng" algn="ctr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1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vert="horz" wrap="square" lIns="38100" tIns="38100" rIns="38100" bIns="38100" numCol="1" anchor="ctr" anchorCtr="0" compatLnSpc="1">
            <a:no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2" name="单圆角矩形 1"/>
          <p:cNvSpPr/>
          <p:nvPr/>
        </p:nvSpPr>
        <p:spPr>
          <a:xfrm>
            <a:off x="1457960" y="3622675"/>
            <a:ext cx="10729595" cy="6264910"/>
          </a:xfrm>
          <a:prstGeom prst="snipRoundRect">
            <a:avLst/>
          </a:prstGeom>
          <a:noFill/>
          <a:ln w="31750" cap="flat" cmpd="sng" algn="ctr">
            <a:solidFill>
              <a:schemeClr val="bg1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1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vert="horz" wrap="square" lIns="38100" tIns="38100" rIns="38100" bIns="38100" numCol="1" anchor="ctr" anchorCtr="0" compatLnSpc="1">
            <a:spAutoFit/>
          </a:bodyPr>
          <a:p>
            <a:pPr marL="0" marR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x-none" altLang="x-none" sz="2000" b="0" i="0" u="none" strike="noStrike" cap="none" normalizeH="0" baseline="0">
              <a:ln>
                <a:noFill/>
              </a:ln>
              <a:solidFill>
                <a:srgbClr val="74808C"/>
              </a:solidFill>
              <a:effectLst/>
              <a:latin typeface="Poppins" charset="0"/>
              <a:ea typeface="Poppins" charset="0"/>
              <a:cs typeface="Poppins" charset="0"/>
              <a:sym typeface="Poppins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305435" y="4869180"/>
            <a:ext cx="3446780" cy="3687445"/>
            <a:chOff x="985665" y="2065105"/>
            <a:chExt cx="2187336" cy="2339736"/>
          </a:xfrm>
          <a:solidFill>
            <a:srgbClr val="FDD9A6"/>
          </a:solidFill>
        </p:grpSpPr>
        <p:sp>
          <p:nvSpPr>
            <p:cNvPr id="4" name="菱形 3"/>
            <p:cNvSpPr/>
            <p:nvPr/>
          </p:nvSpPr>
          <p:spPr>
            <a:xfrm>
              <a:off x="985665" y="2065105"/>
              <a:ext cx="2187336" cy="218733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6" name="菱形 25"/>
            <p:cNvSpPr/>
            <p:nvPr/>
          </p:nvSpPr>
          <p:spPr>
            <a:xfrm>
              <a:off x="985665" y="2217505"/>
              <a:ext cx="2187336" cy="2187336"/>
            </a:xfrm>
            <a:prstGeom prst="diamond">
              <a:avLst/>
            </a:prstGeom>
            <a:grpFill/>
            <a:ln w="22225">
              <a:solidFill>
                <a:srgbClr val="0F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28" name="组合 27"/>
          <p:cNvGrpSpPr/>
          <p:nvPr/>
        </p:nvGrpSpPr>
        <p:grpSpPr>
          <a:xfrm rot="0">
            <a:off x="10099675" y="10547350"/>
            <a:ext cx="3446780" cy="3687445"/>
            <a:chOff x="985665" y="2065105"/>
            <a:chExt cx="2187336" cy="2339736"/>
          </a:xfrm>
          <a:solidFill>
            <a:srgbClr val="F1946B"/>
          </a:solidFill>
        </p:grpSpPr>
        <p:sp>
          <p:nvSpPr>
            <p:cNvPr id="29" name="菱形 28"/>
            <p:cNvSpPr/>
            <p:nvPr/>
          </p:nvSpPr>
          <p:spPr>
            <a:xfrm>
              <a:off x="985665" y="2065105"/>
              <a:ext cx="2187336" cy="218733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0" name="菱形 29"/>
            <p:cNvSpPr/>
            <p:nvPr/>
          </p:nvSpPr>
          <p:spPr>
            <a:xfrm>
              <a:off x="985665" y="2217505"/>
              <a:ext cx="2187336" cy="2187336"/>
            </a:xfrm>
            <a:prstGeom prst="diamond">
              <a:avLst/>
            </a:prstGeom>
            <a:grpFill/>
            <a:ln w="22225">
              <a:solidFill>
                <a:srgbClr val="6B8F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31" name="组合 30"/>
          <p:cNvGrpSpPr/>
          <p:nvPr/>
        </p:nvGrpSpPr>
        <p:grpSpPr>
          <a:xfrm rot="0">
            <a:off x="305435" y="14975840"/>
            <a:ext cx="3446780" cy="3687445"/>
            <a:chOff x="985665" y="2065105"/>
            <a:chExt cx="2187336" cy="2339736"/>
          </a:xfrm>
          <a:solidFill>
            <a:srgbClr val="FDD9A6"/>
          </a:solidFill>
        </p:grpSpPr>
        <p:sp>
          <p:nvSpPr>
            <p:cNvPr id="5" name="菱形 4"/>
            <p:cNvSpPr/>
            <p:nvPr/>
          </p:nvSpPr>
          <p:spPr>
            <a:xfrm>
              <a:off x="985665" y="2065105"/>
              <a:ext cx="2187336" cy="218733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6" name="菱形 5"/>
            <p:cNvSpPr/>
            <p:nvPr/>
          </p:nvSpPr>
          <p:spPr>
            <a:xfrm>
              <a:off x="985665" y="2217505"/>
              <a:ext cx="2187336" cy="2187336"/>
            </a:xfrm>
            <a:prstGeom prst="diamond">
              <a:avLst/>
            </a:prstGeom>
            <a:grpFill/>
            <a:ln w="22225">
              <a:solidFill>
                <a:srgbClr val="0F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sp>
        <p:nvSpPr>
          <p:cNvPr id="41" name="big-chip_81981"/>
          <p:cNvSpPr>
            <a:spLocks noChangeAspect="1"/>
          </p:cNvSpPr>
          <p:nvPr/>
        </p:nvSpPr>
        <p:spPr bwMode="auto">
          <a:xfrm>
            <a:off x="1666240" y="6117590"/>
            <a:ext cx="842645" cy="841375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015"/>
          </a:p>
        </p:txBody>
      </p:sp>
      <p:grpSp>
        <p:nvGrpSpPr>
          <p:cNvPr id="9" name="组合 8"/>
          <p:cNvGrpSpPr/>
          <p:nvPr/>
        </p:nvGrpSpPr>
        <p:grpSpPr>
          <a:xfrm>
            <a:off x="3778911" y="4093026"/>
            <a:ext cx="8503285" cy="4866640"/>
            <a:chOff x="9158138" y="1232809"/>
            <a:chExt cx="6517751" cy="8651805"/>
          </a:xfrm>
        </p:grpSpPr>
        <p:sp>
          <p:nvSpPr>
            <p:cNvPr id="17" name="Text Box 3"/>
            <p:cNvSpPr txBox="1"/>
            <p:nvPr/>
          </p:nvSpPr>
          <p:spPr bwMode="auto">
            <a:xfrm>
              <a:off x="9158138" y="1232809"/>
              <a:ext cx="6517751" cy="1008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5400" b="1" noProof="0" dirty="0">
                  <a:ln>
                    <a:noFill/>
                  </a:ln>
                  <a:solidFill>
                    <a:srgbClr val="FF8B5D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开团</a:t>
              </a:r>
              <a:r>
                <a:rPr sz="5400" b="1" noProof="0" dirty="0">
                  <a:ln>
                    <a:noFill/>
                  </a:ln>
                  <a:solidFill>
                    <a:srgbClr val="FF8B5D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时间：</a:t>
              </a:r>
              <a:r>
                <a:rPr sz="54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（每周四出发）</a:t>
              </a:r>
              <a:endParaRPr lang="x-none" altLang="x-none" sz="5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黑体" panose="02000500000000000000" charset="-122"/>
                <a:ea typeface="方正公文黑体" panose="02000500000000000000" charset="-122"/>
                <a:cs typeface="+mn-ea"/>
                <a:sym typeface="+mn-lt"/>
              </a:endParaRPr>
            </a:p>
          </p:txBody>
        </p:sp>
        <p:sp>
          <p:nvSpPr>
            <p:cNvPr id="18" name="Text Box 3"/>
            <p:cNvSpPr txBox="1"/>
            <p:nvPr/>
          </p:nvSpPr>
          <p:spPr bwMode="auto">
            <a:xfrm>
              <a:off x="9233581" y="2855023"/>
              <a:ext cx="6058282" cy="7029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2025年7月10日至7月24日</a:t>
              </a:r>
              <a:endPara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2025年7月17日至7月31日</a:t>
              </a:r>
              <a:endPara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2025年7月24日至8月7日</a:t>
              </a:r>
              <a:endPara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2025年7月31日至8月14日</a:t>
              </a:r>
              <a:endPara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2025年8月7日至8月21日</a:t>
              </a:r>
              <a:endPara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2025年8月14日至8月28日</a:t>
              </a:r>
              <a:endParaRPr lang="en-US" altLang="zh-CN" sz="4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11323" y="11093908"/>
            <a:ext cx="3524250" cy="2834431"/>
            <a:chOff x="9806612" y="383420"/>
            <a:chExt cx="6265333" cy="5038988"/>
          </a:xfrm>
        </p:grpSpPr>
        <p:sp>
          <p:nvSpPr>
            <p:cNvPr id="40" name="Text Box 3"/>
            <p:cNvSpPr txBox="1"/>
            <p:nvPr/>
          </p:nvSpPr>
          <p:spPr bwMode="auto">
            <a:xfrm>
              <a:off x="9806612" y="383420"/>
              <a:ext cx="6265333" cy="1008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5400" b="1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招生人数：</a:t>
              </a:r>
              <a:endParaRPr lang="x-none" altLang="x-none" sz="5400" b="1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公文黑体" panose="02000500000000000000" charset="-122"/>
                <a:ea typeface="方正公文黑体" panose="02000500000000000000" charset="-122"/>
                <a:cs typeface="+mn-ea"/>
                <a:sym typeface="+mn-lt"/>
              </a:endParaRPr>
            </a:p>
          </p:txBody>
        </p:sp>
        <p:sp>
          <p:nvSpPr>
            <p:cNvPr id="19" name="Text Box 3"/>
            <p:cNvSpPr txBox="1"/>
            <p:nvPr/>
          </p:nvSpPr>
          <p:spPr bwMode="auto">
            <a:xfrm>
              <a:off x="9806612" y="3071891"/>
              <a:ext cx="5517606" cy="2350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15人</a:t>
              </a:r>
              <a:r>
                <a:rPr lang="en-US"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/</a:t>
              </a:r>
              <a:r>
                <a:rPr lang="zh-CN" altLang="en-US"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团</a:t>
              </a:r>
              <a:endParaRPr lang="zh-CN" altLang="en-US" sz="4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22010" y="15449550"/>
            <a:ext cx="4776470" cy="2834640"/>
            <a:chOff x="9806612" y="383420"/>
            <a:chExt cx="11781084" cy="5039359"/>
          </a:xfrm>
        </p:grpSpPr>
        <p:sp>
          <p:nvSpPr>
            <p:cNvPr id="21" name="Text Box 3"/>
            <p:cNvSpPr txBox="1"/>
            <p:nvPr/>
          </p:nvSpPr>
          <p:spPr bwMode="auto">
            <a:xfrm>
              <a:off x="9806612" y="383420"/>
              <a:ext cx="9485010" cy="1008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5400" b="1" noProof="0" dirty="0">
                  <a:ln>
                    <a:noFill/>
                  </a:ln>
                  <a:solidFill>
                    <a:srgbClr val="FF8B5D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招生对象：</a:t>
              </a:r>
              <a:endParaRPr sz="5400" b="1" noProof="0" dirty="0">
                <a:ln>
                  <a:noFill/>
                </a:ln>
                <a:solidFill>
                  <a:srgbClr val="FF8B5D"/>
                </a:solidFill>
                <a:effectLst/>
                <a:uLnTx/>
                <a:uFillTx/>
                <a:latin typeface="方正公文黑体" panose="02000500000000000000" charset="-122"/>
                <a:ea typeface="方正公文黑体" panose="02000500000000000000" charset="-122"/>
                <a:cs typeface="+mn-ea"/>
                <a:sym typeface="+mn-lt"/>
              </a:endParaRPr>
            </a:p>
          </p:txBody>
        </p:sp>
        <p:sp>
          <p:nvSpPr>
            <p:cNvPr id="22" name="Text Box 3"/>
            <p:cNvSpPr txBox="1"/>
            <p:nvPr/>
          </p:nvSpPr>
          <p:spPr bwMode="auto">
            <a:xfrm>
              <a:off x="9806612" y="3072433"/>
              <a:ext cx="11781084" cy="2350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10-14</a:t>
              </a:r>
              <a:r>
                <a:rPr lang="zh-CN"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，</a:t>
              </a:r>
              <a:r>
                <a:rPr lang="en-US" altLang="zh-CN" sz="4000" b="1">
                  <a:solidFill>
                    <a:srgbClr val="000000"/>
                  </a:solidFill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ea"/>
                </a:rPr>
                <a:t>15-17</a:t>
              </a:r>
              <a:r>
                <a:rPr lang="zh-CN" altLang="en-US" sz="4000" b="1">
                  <a:solidFill>
                    <a:srgbClr val="000000"/>
                  </a:solidFill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ea"/>
                </a:rPr>
                <a:t>周岁</a:t>
              </a:r>
              <a:endParaRPr lang="zh-CN" altLang="en-US" sz="40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endParaRPr>
            </a:p>
          </p:txBody>
        </p:sp>
      </p:grpSp>
      <p:pic>
        <p:nvPicPr>
          <p:cNvPr id="23" name="图形 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30287" y="655025"/>
            <a:ext cx="2807494" cy="1473398"/>
          </a:xfrm>
          <a:prstGeom prst="rect">
            <a:avLst/>
          </a:prstGeom>
        </p:spPr>
      </p:pic>
      <p:sp>
        <p:nvSpPr>
          <p:cNvPr id="24" name="Text Box 3"/>
          <p:cNvSpPr txBox="1"/>
          <p:nvPr/>
        </p:nvSpPr>
        <p:spPr bwMode="auto">
          <a:xfrm>
            <a:off x="1125220" y="1534160"/>
            <a:ext cx="10840720" cy="9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p>
            <a:pPr eaLnBrk="1">
              <a:defRPr/>
            </a:pPr>
            <a:r>
              <a: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Poppins Medium" charset="0"/>
              </a:rPr>
              <a:t>招生要求</a:t>
            </a:r>
            <a:endParaRPr lang="zh-CN" alt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  <a:sym typeface="Poppins Medium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 rot="0">
            <a:off x="9954260" y="19641820"/>
            <a:ext cx="3446780" cy="3687445"/>
            <a:chOff x="985665" y="2065105"/>
            <a:chExt cx="2187336" cy="2339736"/>
          </a:xfrm>
          <a:solidFill>
            <a:srgbClr val="F1946B"/>
          </a:solidFill>
        </p:grpSpPr>
        <p:sp>
          <p:nvSpPr>
            <p:cNvPr id="37" name="菱形 36"/>
            <p:cNvSpPr/>
            <p:nvPr/>
          </p:nvSpPr>
          <p:spPr>
            <a:xfrm>
              <a:off x="985665" y="2065105"/>
              <a:ext cx="2187336" cy="218733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8" name="菱形 37"/>
            <p:cNvSpPr/>
            <p:nvPr/>
          </p:nvSpPr>
          <p:spPr>
            <a:xfrm>
              <a:off x="985665" y="2217505"/>
              <a:ext cx="2187336" cy="2187336"/>
            </a:xfrm>
            <a:prstGeom prst="diamond">
              <a:avLst/>
            </a:prstGeom>
            <a:grpFill/>
            <a:ln w="22225">
              <a:solidFill>
                <a:srgbClr val="6B8F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sp>
        <p:nvSpPr>
          <p:cNvPr id="42" name="big-chip_81981"/>
          <p:cNvSpPr>
            <a:spLocks noChangeAspect="1"/>
          </p:cNvSpPr>
          <p:nvPr/>
        </p:nvSpPr>
        <p:spPr bwMode="auto">
          <a:xfrm>
            <a:off x="11253470" y="20937220"/>
            <a:ext cx="858520" cy="826135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015"/>
          </a:p>
        </p:txBody>
      </p:sp>
      <p:grpSp>
        <p:nvGrpSpPr>
          <p:cNvPr id="43" name="组合 42"/>
          <p:cNvGrpSpPr/>
          <p:nvPr/>
        </p:nvGrpSpPr>
        <p:grpSpPr>
          <a:xfrm>
            <a:off x="4481808" y="20248703"/>
            <a:ext cx="4916805" cy="2834640"/>
            <a:chOff x="9806612" y="383420"/>
            <a:chExt cx="8740986" cy="5039359"/>
          </a:xfrm>
        </p:grpSpPr>
        <p:sp>
          <p:nvSpPr>
            <p:cNvPr id="44" name="Text Box 3"/>
            <p:cNvSpPr txBox="1"/>
            <p:nvPr/>
          </p:nvSpPr>
          <p:spPr bwMode="auto">
            <a:xfrm>
              <a:off x="9806612" y="383420"/>
              <a:ext cx="6265333" cy="1008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5400" b="1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行程</a:t>
              </a:r>
              <a:r>
                <a:rPr lang="zh-CN" sz="5400" b="1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公文黑体" panose="02000500000000000000" charset="-122"/>
                  <a:ea typeface="方正公文黑体" panose="02000500000000000000" charset="-122"/>
                  <a:cs typeface="+mn-ea"/>
                  <a:sym typeface="+mn-lt"/>
                </a:rPr>
                <a:t>天数：</a:t>
              </a:r>
              <a:endParaRPr lang="zh-CN" sz="5400" b="1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公文黑体" panose="02000500000000000000" charset="-122"/>
                <a:ea typeface="方正公文黑体" panose="02000500000000000000" charset="-122"/>
                <a:cs typeface="+mn-ea"/>
                <a:sym typeface="+mn-lt"/>
              </a:endParaRPr>
            </a:p>
          </p:txBody>
        </p:sp>
        <p:sp>
          <p:nvSpPr>
            <p:cNvPr id="45" name="Text Box 3"/>
            <p:cNvSpPr txBox="1"/>
            <p:nvPr/>
          </p:nvSpPr>
          <p:spPr bwMode="auto">
            <a:xfrm>
              <a:off x="9806612" y="3072433"/>
              <a:ext cx="8740986" cy="2350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14</a:t>
              </a:r>
              <a:r>
                <a:rPr lang="zh-CN" altLang="en-US" sz="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公文小标宋" panose="02000500000000000000" charset="-122"/>
                  <a:ea typeface="方正公文小标宋" panose="02000500000000000000" charset="-122"/>
                  <a:cs typeface="方正公文小标宋" panose="02000500000000000000" charset="-122"/>
                  <a:sym typeface="+mn-lt"/>
                </a:rPr>
                <a:t>天</a:t>
              </a:r>
              <a:endParaRPr lang="zh-CN" altLang="en-US" sz="4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lt"/>
              </a:endParaRPr>
            </a:p>
          </p:txBody>
        </p:sp>
      </p:grpSp>
      <p:pic>
        <p:nvPicPr>
          <p:cNvPr id="48" name="图片 47" descr="想象力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34775" y="11764645"/>
            <a:ext cx="914400" cy="914400"/>
          </a:xfrm>
          <a:prstGeom prst="rect">
            <a:avLst/>
          </a:prstGeom>
        </p:spPr>
      </p:pic>
      <p:pic>
        <p:nvPicPr>
          <p:cNvPr id="49" name="图片 48" descr="答辩人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4485" y="16175355"/>
            <a:ext cx="914400" cy="914400"/>
          </a:xfrm>
          <a:prstGeom prst="rect">
            <a:avLst/>
          </a:prstGeom>
        </p:spPr>
      </p:pic>
      <p:pic>
        <p:nvPicPr>
          <p:cNvPr id="50" name="图片 49" descr="neec英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1461705" y="3233830"/>
            <a:ext cx="10825622" cy="3200067"/>
            <a:chOff x="6894645" y="2000250"/>
            <a:chExt cx="3430457" cy="3215293"/>
          </a:xfrm>
          <a:solidFill>
            <a:srgbClr val="404D70"/>
          </a:solidFill>
        </p:grpSpPr>
        <p:sp>
          <p:nvSpPr>
            <p:cNvPr id="10" name="矩形: 剪去单角 5"/>
            <p:cNvSpPr/>
            <p:nvPr>
              <p:custDataLst>
                <p:tags r:id="rId2"/>
              </p:custDataLst>
            </p:nvPr>
          </p:nvSpPr>
          <p:spPr>
            <a:xfrm>
              <a:off x="6894645" y="2000250"/>
              <a:ext cx="3430454" cy="3215293"/>
            </a:xfrm>
            <a:prstGeom prst="snip1Rect">
              <a:avLst>
                <a:gd name="adj" fmla="val 23334"/>
              </a:avLst>
            </a:prstGeom>
            <a:noFill/>
            <a:ln w="28575">
              <a:solidFill>
                <a:srgbClr val="404D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30" dirty="0"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3"/>
              </p:custDataLst>
            </p:nvPr>
          </p:nvSpPr>
          <p:spPr>
            <a:xfrm rot="16200000">
              <a:off x="9812350" y="2001848"/>
              <a:ext cx="514350" cy="511154"/>
            </a:xfrm>
            <a:prstGeom prst="triangle">
              <a:avLst>
                <a:gd name="adj" fmla="val 100000"/>
              </a:avLst>
            </a:prstGeom>
            <a:grpFill/>
            <a:ln w="28575">
              <a:solidFill>
                <a:srgbClr val="404D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2859" tIns="51428" rIns="102859" bIns="514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30">
                <a:cs typeface="+mn-ea"/>
                <a:sym typeface="+mn-lt"/>
              </a:endParaRPr>
            </a:p>
          </p:txBody>
        </p:sp>
      </p:grpSp>
      <p:sp>
        <p:nvSpPr>
          <p:cNvPr id="22" name="文本框 127"/>
          <p:cNvSpPr/>
          <p:nvPr>
            <p:custDataLst>
              <p:tags r:id="rId4"/>
            </p:custDataLst>
          </p:nvPr>
        </p:nvSpPr>
        <p:spPr>
          <a:xfrm>
            <a:off x="1936635" y="3642728"/>
            <a:ext cx="9568453" cy="28111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rPr>
              <a:t>行程费用</a:t>
            </a:r>
            <a:endParaRPr lang="zh-CN" altLang="en-US" sz="4800" b="1" dirty="0">
              <a:solidFill>
                <a:schemeClr val="bg1"/>
              </a:solidFill>
              <a:latin typeface="汉仪超粗宋简" panose="02010600000101010101" charset="-122"/>
              <a:ea typeface="汉仪超粗宋简" panose="02010600000101010101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5600" b="1" dirty="0">
                <a:solidFill>
                  <a:srgbClr val="FF0000"/>
                </a:solidFill>
                <a:latin typeface="汉仪黑方简" panose="00020600040101010101" charset="-122"/>
                <a:ea typeface="汉仪黑方简" panose="00020600040101010101" charset="-122"/>
                <a:cs typeface="汉仪黑方简" panose="00020600040101010101" charset="-122"/>
                <a:sym typeface="+mn-lt"/>
              </a:rPr>
              <a:t>5</a:t>
            </a:r>
            <a:r>
              <a:rPr lang="zh-CN" altLang="en-US" sz="5600" b="1" dirty="0">
                <a:solidFill>
                  <a:srgbClr val="FF0000"/>
                </a:solidFill>
                <a:latin typeface="汉仪黑方简" panose="00020600040101010101" charset="-122"/>
                <a:ea typeface="汉仪黑方简" panose="00020600040101010101" charset="-122"/>
                <a:cs typeface="汉仪黑方简" panose="00020600040101010101" charset="-122"/>
                <a:sym typeface="+mn-lt"/>
              </a:rPr>
              <a:t>8,800元</a:t>
            </a:r>
            <a:endParaRPr lang="zh-CN" altLang="en-US" sz="5600" b="1" dirty="0">
              <a:solidFill>
                <a:srgbClr val="FF0000"/>
              </a:solidFill>
              <a:latin typeface="汉仪黑方简" panose="00020600040101010101" charset="-122"/>
              <a:ea typeface="汉仪黑方简" panose="00020600040101010101" charset="-122"/>
              <a:cs typeface="汉仪黑方简" panose="00020600040101010101" charset="-122"/>
              <a:sym typeface="+mn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dirty="0">
                <a:solidFill>
                  <a:srgbClr val="F5AE7D"/>
                </a:solidFill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  <a:sym typeface="+mn-lt"/>
              </a:rPr>
              <a:t>早鸟价：</a:t>
            </a:r>
            <a:r>
              <a:rPr lang="en-US" altLang="zh-CN" sz="3200" dirty="0">
                <a:solidFill>
                  <a:srgbClr val="F5AE7D"/>
                </a:solidFill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  <a:sym typeface="+mn-lt"/>
              </a:rPr>
              <a:t>5</a:t>
            </a:r>
            <a:r>
              <a:rPr lang="zh-CN" altLang="en-US" sz="3200" dirty="0">
                <a:solidFill>
                  <a:srgbClr val="F5AE7D"/>
                </a:solidFill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  <a:sym typeface="+mn-lt"/>
              </a:rPr>
              <a:t>6,800元（截止时间为2025年3月）</a:t>
            </a:r>
            <a:endParaRPr lang="zh-CN" altLang="en-US" sz="3200" dirty="0">
              <a:solidFill>
                <a:srgbClr val="F5AE7D"/>
              </a:solidFill>
              <a:latin typeface="汉仪汉黑W" panose="00020600040101010101" charset="-122"/>
              <a:ea typeface="汉仪汉黑W" panose="00020600040101010101" charset="-122"/>
              <a:cs typeface="汉仪汉黑W" panose="00020600040101010101" charset="-122"/>
              <a:sym typeface="+mn-lt"/>
            </a:endParaRPr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1461770" y="7517130"/>
            <a:ext cx="10841990" cy="3914775"/>
            <a:chOff x="6894645" y="2000250"/>
            <a:chExt cx="3430457" cy="3215293"/>
          </a:xfrm>
          <a:solidFill>
            <a:srgbClr val="00B0F0"/>
          </a:solidFill>
        </p:grpSpPr>
        <p:sp>
          <p:nvSpPr>
            <p:cNvPr id="3" name="矩形: 剪去单角 2"/>
            <p:cNvSpPr/>
            <p:nvPr>
              <p:custDataLst>
                <p:tags r:id="rId6"/>
              </p:custDataLst>
            </p:nvPr>
          </p:nvSpPr>
          <p:spPr>
            <a:xfrm>
              <a:off x="6894645" y="2000250"/>
              <a:ext cx="3430454" cy="3215293"/>
            </a:xfrm>
            <a:prstGeom prst="snip1Rect">
              <a:avLst>
                <a:gd name="adj" fmla="val 23334"/>
              </a:avLst>
            </a:prstGeom>
            <a:noFill/>
            <a:ln w="28575">
              <a:solidFill>
                <a:srgbClr val="F5AE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 dirty="0">
                <a:cs typeface="+mn-ea"/>
                <a:sym typeface="+mn-lt"/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16200000">
              <a:off x="9812350" y="2001848"/>
              <a:ext cx="514350" cy="511154"/>
            </a:xfrm>
            <a:prstGeom prst="triangle">
              <a:avLst>
                <a:gd name="adj" fmla="val 100000"/>
              </a:avLst>
            </a:prstGeom>
            <a:solidFill>
              <a:srgbClr val="F5AE7D"/>
            </a:solidFill>
            <a:ln w="28575">
              <a:solidFill>
                <a:srgbClr val="F5AE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2859" tIns="51428" rIns="102859" bIns="51428" numCol="1" spcCol="0" rtlCol="0" fromWordArt="0" anchor="ctr" anchorCtr="0" forceAA="0" compatLnSpc="1">
              <a:noAutofit/>
            </a:bodyPr>
            <a:p>
              <a:pPr algn="ctr"/>
              <a:endParaRPr lang="zh-CN" altLang="en-US" sz="2030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8"/>
            </p:custDataLst>
          </p:nvPr>
        </p:nvGrpSpPr>
        <p:grpSpPr>
          <a:xfrm>
            <a:off x="1936750" y="7658735"/>
            <a:ext cx="9874250" cy="4265295"/>
            <a:chOff x="6798184" y="1678126"/>
            <a:chExt cx="8778243" cy="6333065"/>
          </a:xfrm>
        </p:grpSpPr>
        <p:sp>
          <p:nvSpPr>
            <p:cNvPr id="33" name="文本框 129"/>
            <p:cNvSpPr/>
            <p:nvPr>
              <p:custDataLst>
                <p:tags r:id="rId9"/>
              </p:custDataLst>
            </p:nvPr>
          </p:nvSpPr>
          <p:spPr>
            <a:xfrm>
              <a:off x="6798184" y="2030339"/>
              <a:ext cx="8778243" cy="5980852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indent="0" eaLnBrk="1" latinLnBrk="0"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费用包含</a:t>
              </a:r>
              <a:endParaRPr lang="zh-CN" altLang="en-US" sz="4000" b="1" dirty="0">
                <a:solidFill>
                  <a:srgbClr val="00B0F0"/>
                </a:solidFill>
                <a:cs typeface="+mn-ea"/>
                <a:sym typeface="+mn-lt"/>
              </a:endParaRPr>
            </a:p>
            <a:p>
              <a:pPr marL="0" indent="0" eaLnBrk="1" latinLnBrk="0">
                <a:lnSpc>
                  <a:spcPct val="130000"/>
                </a:lnSpc>
                <a:defRPr/>
              </a:pPr>
              <a:r>
                <a:rPr lang="zh-CN" altLang="en-US" sz="3600" dirty="0">
                  <a:solidFill>
                    <a:schemeClr val="bg1"/>
                  </a:solidFill>
                  <a:cs typeface="+mn-ea"/>
                  <a:sym typeface="+mn-lt"/>
                </a:rPr>
                <a:t>签证费、往返国际机票费(不确保所有航班为直飞)、保险费、在境外行程中统一安排的吃、住、行，课程，参访费用及司机向导小费。</a:t>
              </a:r>
              <a:endParaRPr lang="zh-CN" altLang="en-US" sz="3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128"/>
            <p:cNvSpPr/>
            <p:nvPr>
              <p:custDataLst>
                <p:tags r:id="rId10"/>
              </p:custDataLst>
            </p:nvPr>
          </p:nvSpPr>
          <p:spPr>
            <a:xfrm>
              <a:off x="6798184" y="1678126"/>
              <a:ext cx="2241974" cy="41378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ct val="120000"/>
                </a:lnSpc>
              </a:pPr>
              <a:endParaRPr lang="zh-CN" altLang="en-US" sz="2030" dirty="0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11"/>
            </p:custDataLst>
          </p:nvPr>
        </p:nvGrpSpPr>
        <p:grpSpPr>
          <a:xfrm>
            <a:off x="1478280" y="12534265"/>
            <a:ext cx="10825480" cy="7439025"/>
            <a:chOff x="6894645" y="2000250"/>
            <a:chExt cx="3430457" cy="3215293"/>
          </a:xfrm>
          <a:solidFill>
            <a:srgbClr val="404D70"/>
          </a:solidFill>
        </p:grpSpPr>
        <p:sp>
          <p:nvSpPr>
            <p:cNvPr id="36" name="矩形: 剪去单角 5"/>
            <p:cNvSpPr/>
            <p:nvPr>
              <p:custDataLst>
                <p:tags r:id="rId12"/>
              </p:custDataLst>
            </p:nvPr>
          </p:nvSpPr>
          <p:spPr>
            <a:xfrm>
              <a:off x="6894645" y="2000250"/>
              <a:ext cx="3430454" cy="3215293"/>
            </a:xfrm>
            <a:prstGeom prst="snip1Rect">
              <a:avLst>
                <a:gd name="adj" fmla="val 23334"/>
              </a:avLst>
            </a:prstGeom>
            <a:noFill/>
            <a:ln w="28575">
              <a:solidFill>
                <a:srgbClr val="404D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 dirty="0">
                <a:cs typeface="+mn-ea"/>
                <a:sym typeface="+mn-lt"/>
              </a:endParaRPr>
            </a:p>
          </p:txBody>
        </p:sp>
        <p:sp>
          <p:nvSpPr>
            <p:cNvPr id="37" name="等腰三角形 36"/>
            <p:cNvSpPr/>
            <p:nvPr>
              <p:custDataLst>
                <p:tags r:id="rId13"/>
              </p:custDataLst>
            </p:nvPr>
          </p:nvSpPr>
          <p:spPr>
            <a:xfrm rot="16200000">
              <a:off x="9812350" y="2001848"/>
              <a:ext cx="514350" cy="511154"/>
            </a:xfrm>
            <a:prstGeom prst="triangle">
              <a:avLst>
                <a:gd name="adj" fmla="val 100000"/>
              </a:avLst>
            </a:prstGeom>
            <a:grpFill/>
            <a:ln w="28575">
              <a:solidFill>
                <a:srgbClr val="404D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2859" tIns="51428" rIns="102859" bIns="51428" numCol="1" spcCol="0" rtlCol="0" fromWordArt="0" anchor="ctr" anchorCtr="0" forceAA="0" compatLnSpc="1">
              <a:noAutofit/>
            </a:bodyPr>
            <a:p>
              <a:pPr algn="ctr"/>
              <a:endParaRPr lang="zh-CN" altLang="en-US" sz="2030">
                <a:cs typeface="+mn-ea"/>
                <a:sym typeface="+mn-lt"/>
              </a:endParaRPr>
            </a:p>
          </p:txBody>
        </p:sp>
      </p:grpSp>
      <p:sp>
        <p:nvSpPr>
          <p:cNvPr id="39" name="文本框 127"/>
          <p:cNvSpPr/>
          <p:nvPr>
            <p:custDataLst>
              <p:tags r:id="rId14"/>
            </p:custDataLst>
          </p:nvPr>
        </p:nvSpPr>
        <p:spPr>
          <a:xfrm>
            <a:off x="1936750" y="13009245"/>
            <a:ext cx="9568180" cy="719201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  <a:sp3d contourW="12700"/>
          </a:bodyPr>
          <a:p>
            <a:pPr marL="0" indent="0" algn="l" eaLnBrk="1" latinLnBrk="0">
              <a:lnSpc>
                <a:spcPct val="130000"/>
              </a:lnSpc>
              <a:buClrTx/>
              <a:buSzTx/>
              <a:buFontTx/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rPr>
              <a:t>费用不含</a:t>
            </a:r>
            <a:endParaRPr lang="zh-CN" altLang="en-US" sz="4800" b="1" dirty="0">
              <a:solidFill>
                <a:schemeClr val="bg1"/>
              </a:solidFill>
              <a:latin typeface="汉仪超粗宋简" panose="02010600000101010101" charset="-122"/>
              <a:ea typeface="汉仪超粗宋简" panose="02010600000101010101" charset="-122"/>
              <a:cs typeface="+mn-ea"/>
              <a:sym typeface="+mn-lt"/>
            </a:endParaRPr>
          </a:p>
          <a:p>
            <a:pPr marL="0" indent="0" eaLnBrk="1" latinLnBrk="0"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护照费、个人消费、通讯费、学生从各地到出发地的交通费、学生前往签证中心采集指纹/面签相关食宿交通费，以及一切由于个人原因引起的行程计划外费用(包括但不限于洗衣费、通讯费、收费电视节目;个人伤病医疗费、往返医院产生的交通费;寻回个人遗失物品所产生的相关费用、因个人疏忽导致的酒店/学校等公共场所设施设备损坏的赔偿费用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 descr="images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20210145"/>
            <a:ext cx="14025245" cy="4219575"/>
          </a:xfrm>
          <a:prstGeom prst="rect">
            <a:avLst/>
          </a:prstGeom>
        </p:spPr>
      </p:pic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96670" y="1445260"/>
            <a:ext cx="664781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+mn-lt"/>
              </a:rPr>
              <a:t>价格明细</a:t>
            </a:r>
            <a:endParaRPr lang="zh-CN" altLang="en-US" sz="9600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439735" y="4041797"/>
            <a:ext cx="3423563" cy="1704162"/>
            <a:chOff x="2913623" y="1995892"/>
            <a:chExt cx="3044587" cy="1514971"/>
          </a:xfrm>
        </p:grpSpPr>
        <p:sp>
          <p:nvSpPr>
            <p:cNvPr id="14" name="圆角矩形 18"/>
            <p:cNvSpPr/>
            <p:nvPr>
              <p:custDataLst>
                <p:tags r:id="rId2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cs typeface="+mn-ea"/>
                <a:sym typeface="+mn-lt"/>
              </a:endParaRPr>
            </a:p>
          </p:txBody>
        </p:sp>
        <p:sp>
          <p:nvSpPr>
            <p:cNvPr id="15" name="TextBox 60"/>
            <p:cNvSpPr txBox="1"/>
            <p:nvPr>
              <p:custDataLst>
                <p:tags r:id="rId3"/>
              </p:custDataLst>
            </p:nvPr>
          </p:nvSpPr>
          <p:spPr>
            <a:xfrm>
              <a:off x="3088088" y="2392463"/>
              <a:ext cx="2647350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行前说明会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54858" y="4041797"/>
            <a:ext cx="10505616" cy="1704162"/>
            <a:chOff x="6039635" y="1995892"/>
            <a:chExt cx="9342675" cy="1514971"/>
          </a:xfrm>
        </p:grpSpPr>
        <p:sp>
          <p:nvSpPr>
            <p:cNvPr id="17" name="平行四边形 16"/>
            <p:cNvSpPr/>
            <p:nvPr>
              <p:custDataLst>
                <p:tags r:id="rId5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cs typeface="+mn-ea"/>
                <a:sym typeface="+mn-lt"/>
              </a:endParaRPr>
            </a:p>
          </p:txBody>
        </p:sp>
        <p:sp>
          <p:nvSpPr>
            <p:cNvPr id="18" name="TextBox 61"/>
            <p:cNvSpPr txBox="1"/>
            <p:nvPr>
              <p:custDataLst>
                <p:tags r:id="rId6"/>
              </p:custDataLst>
            </p:nvPr>
          </p:nvSpPr>
          <p:spPr>
            <a:xfrm>
              <a:off x="6616706" y="2271341"/>
              <a:ext cx="876560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举办线上营前说明会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认识领队和熟悉行程建营群(家长群+学生群)</a:t>
              </a:r>
              <a:endParaRPr lang="zh-CN" altLang="en-US" sz="32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</p:grpSp>
      <p:grpSp>
        <p:nvGrpSpPr>
          <p:cNvPr id="38" name="组合 37"/>
          <p:cNvGrpSpPr/>
          <p:nvPr>
            <p:custDataLst>
              <p:tags r:id="rId7"/>
            </p:custDataLst>
          </p:nvPr>
        </p:nvGrpSpPr>
        <p:grpSpPr>
          <a:xfrm>
            <a:off x="439735" y="6421529"/>
            <a:ext cx="3423563" cy="2623547"/>
            <a:chOff x="2913623" y="1995892"/>
            <a:chExt cx="3044587" cy="2332288"/>
          </a:xfrm>
        </p:grpSpPr>
        <p:sp>
          <p:nvSpPr>
            <p:cNvPr id="5" name="圆角矩形 18"/>
            <p:cNvSpPr/>
            <p:nvPr>
              <p:custDataLst>
                <p:tags r:id="rId8"/>
              </p:custDataLst>
            </p:nvPr>
          </p:nvSpPr>
          <p:spPr>
            <a:xfrm>
              <a:off x="2913623" y="1995892"/>
              <a:ext cx="3044587" cy="2332288"/>
            </a:xfrm>
            <a:prstGeom prst="roundRect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40" name="TextBox 60"/>
            <p:cNvSpPr txBox="1"/>
            <p:nvPr>
              <p:custDataLst>
                <p:tags r:id="rId9"/>
              </p:custDataLst>
            </p:nvPr>
          </p:nvSpPr>
          <p:spPr>
            <a:xfrm>
              <a:off x="3092605" y="2807895"/>
              <a:ext cx="2647350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出行前准备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0"/>
            </p:custDataLst>
          </p:nvPr>
        </p:nvGrpSpPr>
        <p:grpSpPr>
          <a:xfrm>
            <a:off x="3954858" y="6421529"/>
            <a:ext cx="10505616" cy="2623547"/>
            <a:chOff x="6039635" y="1995892"/>
            <a:chExt cx="9342675" cy="2332288"/>
          </a:xfrm>
        </p:grpSpPr>
        <p:sp>
          <p:nvSpPr>
            <p:cNvPr id="7" name="平行四边形 6"/>
            <p:cNvSpPr/>
            <p:nvPr>
              <p:custDataLst>
                <p:tags r:id="rId11"/>
              </p:custDataLst>
            </p:nvPr>
          </p:nvSpPr>
          <p:spPr>
            <a:xfrm>
              <a:off x="6039635" y="1995892"/>
              <a:ext cx="8525064" cy="2332288"/>
            </a:xfrm>
            <a:prstGeom prst="parallelogram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43" name="TextBox 61"/>
            <p:cNvSpPr txBox="1"/>
            <p:nvPr>
              <p:custDataLst>
                <p:tags r:id="rId12"/>
              </p:custDataLst>
            </p:nvPr>
          </p:nvSpPr>
          <p:spPr>
            <a:xfrm>
              <a:off x="6616706" y="2271341"/>
              <a:ext cx="8765604" cy="1841412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整理好学生出行的行李和生活物资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了解游学目的地的生活习惯，提前准备英文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自我介绍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按时到达机场集合地点，带好必须物品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13"/>
            </p:custDataLst>
          </p:nvPr>
        </p:nvGrpSpPr>
        <p:grpSpPr>
          <a:xfrm>
            <a:off x="439735" y="9616516"/>
            <a:ext cx="3550274" cy="1704162"/>
            <a:chOff x="2913623" y="1995892"/>
            <a:chExt cx="3157272" cy="1514971"/>
          </a:xfrm>
        </p:grpSpPr>
        <p:sp>
          <p:nvSpPr>
            <p:cNvPr id="45" name="圆角矩形 18"/>
            <p:cNvSpPr/>
            <p:nvPr>
              <p:custDataLst>
                <p:tags r:id="rId14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46" name="TextBox 60"/>
            <p:cNvSpPr txBox="1"/>
            <p:nvPr>
              <p:custDataLst>
                <p:tags r:id="rId15"/>
              </p:custDataLst>
            </p:nvPr>
          </p:nvSpPr>
          <p:spPr>
            <a:xfrm>
              <a:off x="2926602" y="2392463"/>
              <a:ext cx="3144293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境外用车管控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>
            <p:custDataLst>
              <p:tags r:id="rId16"/>
            </p:custDataLst>
          </p:nvPr>
        </p:nvGrpSpPr>
        <p:grpSpPr>
          <a:xfrm>
            <a:off x="3954858" y="9616516"/>
            <a:ext cx="9586231" cy="1704162"/>
            <a:chOff x="6039635" y="1995892"/>
            <a:chExt cx="8525064" cy="1514971"/>
          </a:xfrm>
        </p:grpSpPr>
        <p:sp>
          <p:nvSpPr>
            <p:cNvPr id="48" name="平行四边形 47"/>
            <p:cNvSpPr/>
            <p:nvPr>
              <p:custDataLst>
                <p:tags r:id="rId17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49" name="TextBox 61"/>
            <p:cNvSpPr txBox="1"/>
            <p:nvPr>
              <p:custDataLst>
                <p:tags r:id="rId18"/>
              </p:custDataLst>
            </p:nvPr>
          </p:nvSpPr>
          <p:spPr>
            <a:xfrm>
              <a:off x="6616706" y="2271341"/>
              <a:ext cx="756064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境外行程中，安排统一交通大巴车接送学生，境外司机要求5年内无任何交通事故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19"/>
            </p:custDataLst>
          </p:nvPr>
        </p:nvGrpSpPr>
        <p:grpSpPr>
          <a:xfrm>
            <a:off x="348304" y="11893389"/>
            <a:ext cx="3550274" cy="1704162"/>
            <a:chOff x="2913623" y="1995892"/>
            <a:chExt cx="3157272" cy="1514971"/>
          </a:xfrm>
        </p:grpSpPr>
        <p:sp>
          <p:nvSpPr>
            <p:cNvPr id="57" name="圆角矩形 18"/>
            <p:cNvSpPr/>
            <p:nvPr>
              <p:custDataLst>
                <p:tags r:id="rId20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58" name="TextBox 60"/>
            <p:cNvSpPr txBox="1"/>
            <p:nvPr>
              <p:custDataLst>
                <p:tags r:id="rId21"/>
              </p:custDataLst>
            </p:nvPr>
          </p:nvSpPr>
          <p:spPr>
            <a:xfrm>
              <a:off x="2926602" y="2392463"/>
              <a:ext cx="3144293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实时营群通知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>
            <p:custDataLst>
              <p:tags r:id="rId22"/>
            </p:custDataLst>
          </p:nvPr>
        </p:nvGrpSpPr>
        <p:grpSpPr>
          <a:xfrm>
            <a:off x="3863428" y="11893389"/>
            <a:ext cx="9586231" cy="1704162"/>
            <a:chOff x="6039635" y="1995892"/>
            <a:chExt cx="8525064" cy="1514971"/>
          </a:xfrm>
        </p:grpSpPr>
        <p:sp>
          <p:nvSpPr>
            <p:cNvPr id="60" name="平行四边形 59"/>
            <p:cNvSpPr/>
            <p:nvPr>
              <p:custDataLst>
                <p:tags r:id="rId23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61" name="TextBox 61"/>
            <p:cNvSpPr txBox="1"/>
            <p:nvPr>
              <p:custDataLst>
                <p:tags r:id="rId24"/>
              </p:custDataLst>
            </p:nvPr>
          </p:nvSpPr>
          <p:spPr>
            <a:xfrm>
              <a:off x="6616706" y="2271341"/>
              <a:ext cx="756064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每日定时家长营群实时更新学生游学实景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家长可以实时跟学生保持24H联系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</p:grpSp>
      <p:grpSp>
        <p:nvGrpSpPr>
          <p:cNvPr id="62" name="组合 61"/>
          <p:cNvGrpSpPr/>
          <p:nvPr>
            <p:custDataLst>
              <p:tags r:id="rId25"/>
            </p:custDataLst>
          </p:nvPr>
        </p:nvGrpSpPr>
        <p:grpSpPr>
          <a:xfrm>
            <a:off x="260683" y="14171531"/>
            <a:ext cx="3550274" cy="1704162"/>
            <a:chOff x="2913623" y="1995892"/>
            <a:chExt cx="3157272" cy="1514971"/>
          </a:xfrm>
        </p:grpSpPr>
        <p:sp>
          <p:nvSpPr>
            <p:cNvPr id="63" name="圆角矩形 18"/>
            <p:cNvSpPr/>
            <p:nvPr>
              <p:custDataLst>
                <p:tags r:id="rId26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64" name="TextBox 60"/>
            <p:cNvSpPr txBox="1"/>
            <p:nvPr>
              <p:custDataLst>
                <p:tags r:id="rId27"/>
              </p:custDataLst>
            </p:nvPr>
          </p:nvSpPr>
          <p:spPr>
            <a:xfrm>
              <a:off x="2926602" y="2392463"/>
              <a:ext cx="3144293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境外饮食安全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>
            <p:custDataLst>
              <p:tags r:id="rId28"/>
            </p:custDataLst>
          </p:nvPr>
        </p:nvGrpSpPr>
        <p:grpSpPr>
          <a:xfrm>
            <a:off x="3775807" y="14171531"/>
            <a:ext cx="9586231" cy="1704162"/>
            <a:chOff x="6039635" y="1995892"/>
            <a:chExt cx="8525064" cy="1514971"/>
          </a:xfrm>
        </p:grpSpPr>
        <p:sp>
          <p:nvSpPr>
            <p:cNvPr id="66" name="平行四边形 65"/>
            <p:cNvSpPr/>
            <p:nvPr>
              <p:custDataLst>
                <p:tags r:id="rId29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67" name="TextBox 61"/>
            <p:cNvSpPr txBox="1"/>
            <p:nvPr>
              <p:custDataLst>
                <p:tags r:id="rId30"/>
              </p:custDataLst>
            </p:nvPr>
          </p:nvSpPr>
          <p:spPr>
            <a:xfrm>
              <a:off x="6616706" y="2271341"/>
              <a:ext cx="756064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游学地当地美食，搭配中餐交叉安排营养美味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针对学生忌口、过敏情况提前报备防护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31"/>
            </p:custDataLst>
          </p:nvPr>
        </p:nvGrpSpPr>
        <p:grpSpPr>
          <a:xfrm>
            <a:off x="256874" y="16430626"/>
            <a:ext cx="3423563" cy="2055916"/>
            <a:chOff x="2913623" y="1995892"/>
            <a:chExt cx="3044587" cy="1827674"/>
          </a:xfrm>
        </p:grpSpPr>
        <p:sp>
          <p:nvSpPr>
            <p:cNvPr id="69" name="圆角矩形 18"/>
            <p:cNvSpPr/>
            <p:nvPr>
              <p:custDataLst>
                <p:tags r:id="rId32"/>
              </p:custDataLst>
            </p:nvPr>
          </p:nvSpPr>
          <p:spPr>
            <a:xfrm>
              <a:off x="2913623" y="1995892"/>
              <a:ext cx="3044587" cy="1827674"/>
            </a:xfrm>
            <a:prstGeom prst="roundRect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70" name="TextBox 60"/>
            <p:cNvSpPr txBox="1"/>
            <p:nvPr>
              <p:custDataLst>
                <p:tags r:id="rId33"/>
              </p:custDataLst>
            </p:nvPr>
          </p:nvSpPr>
          <p:spPr>
            <a:xfrm>
              <a:off x="3404346" y="2577604"/>
              <a:ext cx="2150407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酒店</a:t>
              </a:r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标准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>
            <p:custDataLst>
              <p:tags r:id="rId34"/>
            </p:custDataLst>
          </p:nvPr>
        </p:nvGrpSpPr>
        <p:grpSpPr>
          <a:xfrm>
            <a:off x="3771997" y="16430626"/>
            <a:ext cx="9586231" cy="2036868"/>
            <a:chOff x="6039635" y="1995892"/>
            <a:chExt cx="8525064" cy="1810740"/>
          </a:xfrm>
        </p:grpSpPr>
        <p:sp>
          <p:nvSpPr>
            <p:cNvPr id="72" name="平行四边形 71"/>
            <p:cNvSpPr/>
            <p:nvPr>
              <p:custDataLst>
                <p:tags r:id="rId35"/>
              </p:custDataLst>
            </p:nvPr>
          </p:nvSpPr>
          <p:spPr>
            <a:xfrm>
              <a:off x="6039635" y="1995892"/>
              <a:ext cx="8525064" cy="1810740"/>
            </a:xfrm>
            <a:prstGeom prst="parallelogram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73" name="TextBox 61"/>
            <p:cNvSpPr txBox="1"/>
            <p:nvPr>
              <p:custDataLst>
                <p:tags r:id="rId36"/>
              </p:custDataLst>
            </p:nvPr>
          </p:nvSpPr>
          <p:spPr>
            <a:xfrm>
              <a:off x="6620094" y="2424322"/>
              <a:ext cx="756064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携程途牛三钻酒店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标准双人间独立床位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37"/>
            </p:custDataLst>
          </p:nvPr>
        </p:nvGrpSpPr>
        <p:grpSpPr>
          <a:xfrm>
            <a:off x="260683" y="19036395"/>
            <a:ext cx="3550274" cy="1704162"/>
            <a:chOff x="2913623" y="1995892"/>
            <a:chExt cx="3157272" cy="1514971"/>
          </a:xfrm>
        </p:grpSpPr>
        <p:sp>
          <p:nvSpPr>
            <p:cNvPr id="75" name="圆角矩形 18"/>
            <p:cNvSpPr/>
            <p:nvPr>
              <p:custDataLst>
                <p:tags r:id="rId38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76" name="TextBox 60"/>
            <p:cNvSpPr txBox="1"/>
            <p:nvPr>
              <p:custDataLst>
                <p:tags r:id="rId39"/>
              </p:custDataLst>
            </p:nvPr>
          </p:nvSpPr>
          <p:spPr>
            <a:xfrm>
              <a:off x="2926602" y="2392463"/>
              <a:ext cx="3144293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证件财物安全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>
            <p:custDataLst>
              <p:tags r:id="rId40"/>
            </p:custDataLst>
          </p:nvPr>
        </p:nvGrpSpPr>
        <p:grpSpPr>
          <a:xfrm>
            <a:off x="3775807" y="19036395"/>
            <a:ext cx="9586231" cy="1704162"/>
            <a:chOff x="6039635" y="1995892"/>
            <a:chExt cx="8525064" cy="1514971"/>
          </a:xfrm>
        </p:grpSpPr>
        <p:sp>
          <p:nvSpPr>
            <p:cNvPr id="78" name="平行四边形 77"/>
            <p:cNvSpPr/>
            <p:nvPr>
              <p:custDataLst>
                <p:tags r:id="rId41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F8C8B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79" name="TextBox 61"/>
            <p:cNvSpPr txBox="1"/>
            <p:nvPr>
              <p:custDataLst>
                <p:tags r:id="rId42"/>
              </p:custDataLst>
            </p:nvPr>
          </p:nvSpPr>
          <p:spPr>
            <a:xfrm>
              <a:off x="6616706" y="2271341"/>
              <a:ext cx="7560644" cy="965866"/>
            </a:xfrm>
            <a:prstGeom prst="rect">
              <a:avLst/>
            </a:prstGeom>
            <a:noFill/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领队会对学生护照和重要证件统一管理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行中实时提醒学生财务安全和行李防丢失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80" name="组合 79"/>
          <p:cNvGrpSpPr/>
          <p:nvPr>
            <p:custDataLst>
              <p:tags r:id="rId43"/>
            </p:custDataLst>
          </p:nvPr>
        </p:nvGrpSpPr>
        <p:grpSpPr>
          <a:xfrm>
            <a:off x="256874" y="21299299"/>
            <a:ext cx="3550274" cy="1704162"/>
            <a:chOff x="2913623" y="1995892"/>
            <a:chExt cx="3157272" cy="1514971"/>
          </a:xfrm>
        </p:grpSpPr>
        <p:sp>
          <p:nvSpPr>
            <p:cNvPr id="81" name="圆角矩形 18"/>
            <p:cNvSpPr/>
            <p:nvPr>
              <p:custDataLst>
                <p:tags r:id="rId44"/>
              </p:custDataLst>
            </p:nvPr>
          </p:nvSpPr>
          <p:spPr>
            <a:xfrm>
              <a:off x="2913623" y="1995892"/>
              <a:ext cx="3044587" cy="1514971"/>
            </a:xfrm>
            <a:prstGeom prst="roundRect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  <p:sp>
          <p:nvSpPr>
            <p:cNvPr id="82" name="TextBox 60"/>
            <p:cNvSpPr txBox="1"/>
            <p:nvPr>
              <p:custDataLst>
                <p:tags r:id="rId45"/>
              </p:custDataLst>
            </p:nvPr>
          </p:nvSpPr>
          <p:spPr>
            <a:xfrm>
              <a:off x="2926602" y="2392463"/>
              <a:ext cx="3144293" cy="683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4400" dirty="0">
                  <a:solidFill>
                    <a:schemeClr val="bg1"/>
                  </a:solidFill>
                  <a:latin typeface="汉仪超粗宋简" panose="02010600000101010101" charset="-122"/>
                  <a:ea typeface="汉仪超粗宋简" panose="02010600000101010101" charset="-122"/>
                  <a:cs typeface="+mn-ea"/>
                  <a:sym typeface="+mn-lt"/>
                </a:rPr>
                <a:t>医疗保险服务</a:t>
              </a:r>
              <a:endParaRPr lang="zh-CN" altLang="en-US" sz="4400" dirty="0">
                <a:solidFill>
                  <a:schemeClr val="bg1"/>
                </a:solidFill>
                <a:latin typeface="汉仪超粗宋简" panose="02010600000101010101" charset="-122"/>
                <a:ea typeface="汉仪超粗宋简" panose="02010600000101010101" charset="-122"/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46"/>
            </p:custDataLst>
          </p:nvPr>
        </p:nvGrpSpPr>
        <p:grpSpPr>
          <a:xfrm>
            <a:off x="3771997" y="21299299"/>
            <a:ext cx="9586231" cy="1704162"/>
            <a:chOff x="6039635" y="1995892"/>
            <a:chExt cx="8525064" cy="1514971"/>
          </a:xfrm>
          <a:solidFill>
            <a:srgbClr val="00B0F0"/>
          </a:solidFill>
        </p:grpSpPr>
        <p:sp>
          <p:nvSpPr>
            <p:cNvPr id="84" name="平行四边形 83"/>
            <p:cNvSpPr/>
            <p:nvPr>
              <p:custDataLst>
                <p:tags r:id="rId47"/>
              </p:custDataLst>
            </p:nvPr>
          </p:nvSpPr>
          <p:spPr>
            <a:xfrm>
              <a:off x="6039635" y="1995892"/>
              <a:ext cx="8525064" cy="1514971"/>
            </a:xfrm>
            <a:prstGeom prst="parallelogram">
              <a:avLst/>
            </a:prstGeom>
            <a:solidFill>
              <a:srgbClr val="E0C5C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3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85" name="TextBox 61"/>
            <p:cNvSpPr txBox="1"/>
            <p:nvPr>
              <p:custDataLst>
                <p:tags r:id="rId48"/>
              </p:custDataLst>
            </p:nvPr>
          </p:nvSpPr>
          <p:spPr>
            <a:xfrm>
              <a:off x="6616706" y="2271341"/>
              <a:ext cx="7560644" cy="965866"/>
            </a:xfrm>
            <a:prstGeom prst="rect">
              <a:avLst/>
            </a:prstGeom>
            <a:solidFill>
              <a:srgbClr val="E0C5CC"/>
            </a:solidFill>
          </p:spPr>
          <p:txBody>
            <a:bodyPr wrap="square" lIns="102825" tIns="51410" rIns="102825" bIns="51410" rtlCol="0">
              <a:spAutoFit/>
            </a:bodyPr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游学过程中为学生提供全程的境外全险服务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lvl="0">
                <a:defRPr/>
              </a:pPr>
              <a:r>
                <a:rPr lang="zh-CN" altLang="en-US" sz="32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每日领队实时更新学生基本身体情况</a:t>
              </a:r>
              <a:endPara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21" name="图片 20" descr="neec英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1538585" y="382270"/>
            <a:ext cx="1739900" cy="14420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96670" y="1445260"/>
            <a:ext cx="664781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字酷堂邓氏小楷简" panose="00020600040101010101" charset="-122"/>
                <a:ea typeface="汉仪字酷堂邓氏小楷简" panose="00020600040101010101" charset="-122"/>
                <a:cs typeface="Montserrat Semi" charset="0"/>
                <a:sym typeface="+mn-lt"/>
              </a:rPr>
              <a:t>安全保障</a:t>
            </a:r>
            <a:endParaRPr lang="zh-CN" altLang="en-US" sz="9600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字酷堂邓氏小楷简" panose="00020600040101010101" charset="-122"/>
              <a:ea typeface="汉仪字酷堂邓氏小楷简" panose="00020600040101010101" charset="-122"/>
              <a:cs typeface="Montserrat Sem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922.85,&quot;left&quot;:48.5,&quot;top&quot;:391,&quot;width&quot;:971.5}"/>
</p:tagLst>
</file>

<file path=ppt/tags/tag2.xml><?xml version="1.0" encoding="utf-8"?>
<p:tagLst xmlns:p="http://schemas.openxmlformats.org/presentationml/2006/main">
  <p:tag name="KSO_WM_DIAGRAM_VIRTUALLY_FRAME" val="{&quot;height&quot;:922.85,&quot;left&quot;:48.5,&quot;top&quot;:391,&quot;width&quot;:971.5}"/>
</p:tagLst>
</file>

<file path=ppt/tags/tag3.xml><?xml version="1.0" encoding="utf-8"?>
<p:tagLst xmlns:p="http://schemas.openxmlformats.org/presentationml/2006/main">
  <p:tag name="KSO_WM_DIAGRAM_VIRTUALLY_FRAME" val="{&quot;height&quot;:922.85,&quot;left&quot;:48.5,&quot;top&quot;:391,&quot;width&quot;:971.5}"/>
</p:tagLst>
</file>

<file path=ppt/tags/tag4.xml><?xml version="1.0" encoding="utf-8"?>
<p:tagLst xmlns:p="http://schemas.openxmlformats.org/presentationml/2006/main">
  <p:tag name="KSO_WM_DIAGRAM_VIRTUALLY_FRAME" val="{&quot;height&quot;:922.85,&quot;left&quot;:48.5,&quot;top&quot;:391,&quot;width&quot;:971.5}"/>
</p:tagLst>
</file>

<file path=ppt/tags/tag5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6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7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8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9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0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1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2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3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4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5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6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7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8.xml><?xml version="1.0" encoding="utf-8"?>
<p:tagLst xmlns:p="http://schemas.openxmlformats.org/presentationml/2006/main">
  <p:tag name="KSO_WM_DIAGRAM_VIRTUALLY_FRAME" val="{&quot;height&quot;:433.66713090551184,&quot;left&quot;:30.796875,&quot;top&quot;:105.43182763287405,&quot;width&quot;:479.06056594488183}"/>
</p:tagLst>
</file>

<file path=ppt/tags/tag19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20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1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2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23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4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5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6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7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8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29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0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1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32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3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4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35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6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7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38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39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0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41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2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3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44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5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6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47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8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49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50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1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2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53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4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5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56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7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58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59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0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1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62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3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4.xml><?xml version="1.0" encoding="utf-8"?>
<p:tagLst xmlns:p="http://schemas.openxmlformats.org/presentationml/2006/main">
  <p:tag name="KSO_WM_DIAGRAM_VIRTUALLY_FRAME" val="{&quot;height&quot;:474.52543307086614,&quot;left&quot;:-51.563942531104786,&quot;top&quot;:105.58889763779526,&quot;width&quot;:620.9051411125068}"/>
</p:tagLst>
</file>

<file path=ppt/tags/tag65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6.xml><?xml version="1.0" encoding="utf-8"?>
<p:tagLst xmlns:p="http://schemas.openxmlformats.org/presentationml/2006/main">
  <p:tag name="KSO_WM_DIAGRAM_VIRTUALLY_FRAME" val="{&quot;height&quot;:490.1754330708662,&quot;left&quot;:-51.563942531104786,&quot;top&quot;:89.93889763779525,&quot;width&quot;:620.9051411125068}"/>
</p:tagLst>
</file>

<file path=ppt/tags/tag67.xml><?xml version="1.0" encoding="utf-8"?>
<p:tagLst xmlns:p="http://schemas.openxmlformats.org/presentationml/2006/main">
  <p:tag name="commondata" val="eyJjb3VudCI6OCwiaGRpZCI6IjU1NGZiMGE0Nzc5ZmRlMWZlN2Y5NDNiMmUzZjNiMTYwIiwidXNlckNvdW50Ijo4fQ=="/>
  <p:tag name="resource_record_key" val="{&quot;10&quot;:[20071610,50046926,3645291,4530430,4521272],&quot;12&quot;:[25001300,25001164],&quot;13&quot;:[20362260,4721930,4695724,4563113,4364954,19950693,19951196,19972048,4563121]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iDESIGN - color 1">
      <a:dk1>
        <a:srgbClr val="292729"/>
      </a:dk1>
      <a:lt1>
        <a:srgbClr val="FDFCFF"/>
      </a:lt1>
      <a:dk2>
        <a:srgbClr val="292729"/>
      </a:dk2>
      <a:lt2>
        <a:srgbClr val="EDEAF0"/>
      </a:lt2>
      <a:accent1>
        <a:srgbClr val="DAD7DD"/>
      </a:accent1>
      <a:accent2>
        <a:srgbClr val="03DEB1"/>
      </a:accent2>
      <a:accent3>
        <a:srgbClr val="03DEB1"/>
      </a:accent3>
      <a:accent4>
        <a:srgbClr val="03DEB1"/>
      </a:accent4>
      <a:accent5>
        <a:srgbClr val="03DEB1"/>
      </a:accent5>
      <a:accent6>
        <a:srgbClr val="03DEB1"/>
      </a:accent6>
      <a:hlink>
        <a:srgbClr val="03DEB1"/>
      </a:hlink>
      <a:folHlink>
        <a:srgbClr val="03DEB1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algn="ctr" rotWithShape="0">
            <a:srgbClr val="000000">
              <a:alpha val="50000"/>
            </a:srgbClr>
          </a:outerShdw>
        </a:effectLst>
      </a:spPr>
      <a:bodyPr vert="horz" wrap="square" lIns="38100" tIns="38100" rIns="38100" bIns="38100" numCol="1" anchor="ctr" anchorCtr="0" compatLnSpc="1"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x-none" altLang="x-none" sz="2000" b="0" i="0" u="none" strike="noStrike" cap="none" normalizeH="0" baseline="0">
            <a:ln>
              <a:noFill/>
            </a:ln>
            <a:solidFill>
              <a:srgbClr val="74808C"/>
            </a:solidFill>
            <a:effectLst/>
            <a:latin typeface="Poppins" charset="0"/>
            <a:ea typeface="Poppins" charset="0"/>
            <a:cs typeface="Poppins" charset="0"/>
            <a:sym typeface="Poppi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algn="ctr" rotWithShape="0">
            <a:srgbClr val="000000">
              <a:alpha val="50000"/>
            </a:srgbClr>
          </a:outerShdw>
        </a:effectLst>
      </a:spPr>
      <a:bodyPr vert="horz" wrap="square" lIns="38100" tIns="38100" rIns="38100" bIns="38100" numCol="1" anchor="ctr" anchorCtr="0" compatLnSpc="1"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x-none" altLang="x-none" sz="2000" b="0" i="0" u="none" strike="noStrike" cap="none" normalizeH="0" baseline="0">
            <a:ln>
              <a:noFill/>
            </a:ln>
            <a:solidFill>
              <a:srgbClr val="74808C"/>
            </a:solidFill>
            <a:effectLst/>
            <a:latin typeface="Poppins" charset="0"/>
            <a:ea typeface="Poppins" charset="0"/>
            <a:cs typeface="Poppins" charset="0"/>
            <a:sym typeface="Poppins" charset="0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2239</Words>
  <Application>WPS 演示</Application>
  <PresentationFormat>自定义</PresentationFormat>
  <Paragraphs>229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44" baseType="lpstr">
      <vt:lpstr>Arial</vt:lpstr>
      <vt:lpstr>宋体</vt:lpstr>
      <vt:lpstr>Wingdings</vt:lpstr>
      <vt:lpstr>Poppins</vt:lpstr>
      <vt:lpstr>Segoe Print</vt:lpstr>
      <vt:lpstr>Poppins</vt:lpstr>
      <vt:lpstr>Poppins Medium</vt:lpstr>
      <vt:lpstr>Montserrat Semi</vt:lpstr>
      <vt:lpstr>Poppins Medium</vt:lpstr>
      <vt:lpstr>Open Sans</vt:lpstr>
      <vt:lpstr>Arial</vt:lpstr>
      <vt:lpstr>Helvetica Neue</vt:lpstr>
      <vt:lpstr>思源黑体 CN Medium</vt:lpstr>
      <vt:lpstr>方正公文黑体</vt:lpstr>
      <vt:lpstr>黑体</vt:lpstr>
      <vt:lpstr>汉仪字酷堂邓氏小楷简</vt:lpstr>
      <vt:lpstr>汉仪书魂体简</vt:lpstr>
      <vt:lpstr>汉仪粗仿宋简</vt:lpstr>
      <vt:lpstr>国潮黑体</vt:lpstr>
      <vt:lpstr>方正全福体</vt:lpstr>
      <vt:lpstr>汉仪元隆黑-105简</vt:lpstr>
      <vt:lpstr>微软雅黑 Light</vt:lpstr>
      <vt:lpstr>汉仪超粗宋简</vt:lpstr>
      <vt:lpstr>华文新魏</vt:lpstr>
      <vt:lpstr>微软雅黑</vt:lpstr>
      <vt:lpstr>Impact</vt:lpstr>
      <vt:lpstr>Century Gothic</vt:lpstr>
      <vt:lpstr>思源宋體 Medium</vt:lpstr>
      <vt:lpstr>义启新宋体</vt:lpstr>
      <vt:lpstr>方正公文小标宋</vt:lpstr>
      <vt:lpstr>汉仪黑方简</vt:lpstr>
      <vt:lpstr>汉仪汉黑W</vt:lpstr>
      <vt:lpstr>Arial Unicode MS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黄国梁</dc:creator>
  <cp:lastModifiedBy>渺小</cp:lastModifiedBy>
  <cp:revision>460</cp:revision>
  <dcterms:created xsi:type="dcterms:W3CDTF">2024-10-25T03:27:00Z</dcterms:created>
  <dcterms:modified xsi:type="dcterms:W3CDTF">2024-11-01T07:32:16Z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KSOTemplateUUID">
    <vt:lpwstr>v1.0_mb_zhM6fFFzxc2tnIqX7RbcKQ==</vt:lpwstr>
  </property>
  <property fmtid="{D5CDD505-2E9C-101B-9397-08002B2CF9AE}" pid="4" name="ICV">
    <vt:lpwstr>270F676D70224290B718BE0E2EE4D0FC_11</vt:lpwstr>
  </property>
</Properties>
</file>